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21"/>
  </p:notesMasterIdLst>
  <p:sldIdLst>
    <p:sldId id="502" r:id="rId2"/>
    <p:sldId id="548" r:id="rId3"/>
    <p:sldId id="554" r:id="rId4"/>
    <p:sldId id="549" r:id="rId5"/>
    <p:sldId id="561" r:id="rId6"/>
    <p:sldId id="570" r:id="rId7"/>
    <p:sldId id="555" r:id="rId8"/>
    <p:sldId id="560" r:id="rId9"/>
    <p:sldId id="571" r:id="rId10"/>
    <p:sldId id="562" r:id="rId11"/>
    <p:sldId id="564" r:id="rId12"/>
    <p:sldId id="550" r:id="rId13"/>
    <p:sldId id="563" r:id="rId14"/>
    <p:sldId id="572" r:id="rId15"/>
    <p:sldId id="573" r:id="rId16"/>
    <p:sldId id="565" r:id="rId17"/>
    <p:sldId id="569" r:id="rId18"/>
    <p:sldId id="574" r:id="rId19"/>
    <p:sldId id="508" r:id="rId20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ябенко Руслан Николаевич" initials="ДРН" lastIdx="3" clrIdx="0">
    <p:extLst>
      <p:ext uri="{19B8F6BF-5375-455C-9EA6-DF929625EA0E}">
        <p15:presenceInfo xmlns:p15="http://schemas.microsoft.com/office/powerpoint/2012/main" userId="S-1-5-21-3037646250-2245281104-3726622800-382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F642"/>
    <a:srgbClr val="193F61"/>
    <a:srgbClr val="BD0718"/>
    <a:srgbClr val="C40000"/>
    <a:srgbClr val="B40000"/>
    <a:srgbClr val="000000"/>
    <a:srgbClr val="FF6699"/>
    <a:srgbClr val="FF3399"/>
    <a:srgbClr val="EA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6404" autoAdjust="0"/>
  </p:normalViewPr>
  <p:slideViewPr>
    <p:cSldViewPr snapToGrid="0" snapToObjects="1">
      <p:cViewPr varScale="1">
        <p:scale>
          <a:sx n="110" d="100"/>
          <a:sy n="110" d="100"/>
        </p:scale>
        <p:origin x="1416" y="114"/>
      </p:cViewPr>
      <p:guideLst>
        <p:guide orient="horz" pos="4247"/>
        <p:guide pos="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7" d="100"/>
          <a:sy n="47" d="100"/>
        </p:scale>
        <p:origin x="2792" y="4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859D8-BBD8-4D7F-BE9E-3AF841E8FE1F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39775"/>
            <a:ext cx="534670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5D6BF-006F-46F7-A992-E256D1665E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42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D6BF-006F-46F7-A992-E256D1665E6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57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6C57-2C89-498D-B06E-1F97927DED0A}" type="datetime1">
              <a:rPr lang="ru-RU" smtClean="0"/>
              <a:t>11.03.2024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6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F774-A549-49C6-AE6D-56478A39D27E}" type="datetime1">
              <a:rPr lang="ru-RU" smtClean="0"/>
              <a:t>11.03.2024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0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3A98-7DBD-45F9-9041-56088D088945}" type="datetime1">
              <a:rPr lang="ru-RU" smtClean="0"/>
              <a:t>11.03.2024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5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6" y="6178275"/>
            <a:ext cx="925420" cy="22460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7723" y="6173471"/>
            <a:ext cx="2228850" cy="221788"/>
          </a:xfrm>
          <a:prstGeom prst="rect">
            <a:avLst/>
          </a:prstGeom>
        </p:spPr>
        <p:txBody>
          <a:bodyPr tIns="0" rIns="0" bIns="0"/>
          <a:lstStyle>
            <a:lvl1pPr algn="r">
              <a:defRPr sz="1400">
                <a:solidFill>
                  <a:srgbClr val="2832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F91CE1-6572-4FFC-A790-D140E0BE27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507044" y="241555"/>
            <a:ext cx="8586873" cy="592412"/>
          </a:xfrm>
          <a:prstGeom prst="rect">
            <a:avLst/>
          </a:prstGeom>
        </p:spPr>
        <p:txBody>
          <a:bodyPr lIns="0" anchor="ctr"/>
          <a:lstStyle>
            <a:lvl1pPr>
              <a:defRPr sz="2000" b="1" spc="0" baseline="0">
                <a:solidFill>
                  <a:srgbClr val="2832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pic>
        <p:nvPicPr>
          <p:cNvPr id="11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917" y="359278"/>
            <a:ext cx="388691" cy="358792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V="1">
            <a:off x="495300" y="835021"/>
            <a:ext cx="8915400" cy="635"/>
          </a:xfrm>
          <a:prstGeom prst="line">
            <a:avLst/>
          </a:prstGeom>
          <a:ln w="12700">
            <a:solidFill>
              <a:srgbClr val="C81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637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8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5472">
          <p15:clr>
            <a:srgbClr val="FBAE40"/>
          </p15:clr>
        </p15:guide>
        <p15:guide id="5" orient="horz" pos="408">
          <p15:clr>
            <a:srgbClr val="FBAE40"/>
          </p15:clr>
        </p15:guide>
        <p15:guide id="6" orient="horz" pos="528">
          <p15:clr>
            <a:srgbClr val="FBAE40"/>
          </p15:clr>
        </p15:guide>
        <p15:guide id="7" pos="2880">
          <p15:clr>
            <a:srgbClr val="FBAE40"/>
          </p15:clr>
        </p15:guide>
        <p15:guide id="8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Ver. 1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2" y="5745552"/>
            <a:ext cx="2044554" cy="496225"/>
          </a:xfrm>
          <a:prstGeom prst="rect">
            <a:avLst/>
          </a:prstGeom>
        </p:spPr>
      </p:pic>
      <p:pic>
        <p:nvPicPr>
          <p:cNvPr id="8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917" y="359278"/>
            <a:ext cx="388691" cy="35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16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A385-9A78-486F-8DB3-EAA834FD9313}" type="datetime1">
              <a:rPr lang="ru-RU" smtClean="0"/>
              <a:t>11.03.2024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9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786-F5C5-4525-A174-3F1009A478A8}" type="datetime1">
              <a:rPr lang="ru-RU" smtClean="0"/>
              <a:t>11.03.2024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5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9774-15E6-4FDF-83C6-4ACF0EF8DAF1}" type="datetime1">
              <a:rPr lang="ru-RU" smtClean="0"/>
              <a:t>11.03.2024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0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5757-CBF9-47FC-8C0E-D8345909BA34}" type="datetime1">
              <a:rPr lang="ru-RU" smtClean="0"/>
              <a:t>11.03.2024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9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3D4-5963-480A-9234-4E3F955085EE}" type="datetime1">
              <a:rPr lang="ru-RU" smtClean="0"/>
              <a:t>11.03.2024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9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6B1-8B32-4293-8867-87957C15F8BE}" type="datetime1">
              <a:rPr lang="ru-RU" smtClean="0"/>
              <a:t>11.03.2024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8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1B8-4934-44D2-9081-DE4FF0C4979B}" type="datetime1">
              <a:rPr lang="ru-RU" smtClean="0"/>
              <a:t>11.03.2024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1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32A8-1C5D-4CA6-B1FA-8D28FB0B5A27}" type="datetime1">
              <a:rPr lang="ru-RU" smtClean="0"/>
              <a:t>11.03.2024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7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08CB5-7760-4431-AC84-9883C3669CE5}" type="datetime1">
              <a:rPr lang="ru-RU" smtClean="0"/>
              <a:t>11.03.2024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8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  <p:sldLayoutId id="2147483707" r:id="rId13"/>
  </p:sldLayoutIdLst>
  <p:hf sldNum="0" hdr="0" ftr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34.png"/><Relationship Id="rId12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seinstrumenti.ru/product/derzhatel-dlya-myla-oute-tg1604-1665637/" TargetMode="External"/><Relationship Id="rId3" Type="http://schemas.openxmlformats.org/officeDocument/2006/relationships/hyperlink" Target="https://galamart.ru/product/derzhatel-dlia-tualetnoi-bumagi-sonwelle-s-polochkoi-dlia-telefona-nerzhaveiushchaia-stal_7eb9dd03d8/" TargetMode="External"/><Relationship Id="rId7" Type="http://schemas.openxmlformats.org/officeDocument/2006/relationships/hyperlink" Target="https://ozon.ru/t/4GQzBQ8" TargetMode="External"/><Relationship Id="rId2" Type="http://schemas.openxmlformats.org/officeDocument/2006/relationships/hyperlink" Target="https://mrmag.ru/shop/unitazy_pisuary_bide/unitaz_kompakt_standart_belyy_s_arm_i_s_sid_g_kirov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mtk65.ru/pissuar-nastennyj-lyuks-bel-b-k-s-krepl-kirov.html" TargetMode="External"/><Relationship Id="rId5" Type="http://schemas.openxmlformats.org/officeDocument/2006/relationships/hyperlink" Target="https://ozon.ru/t/qbEK8bg" TargetMode="External"/><Relationship Id="rId10" Type="http://schemas.openxmlformats.org/officeDocument/2006/relationships/hyperlink" Target="https://san-plus.ru/7276-Rakovina-tiulpan-Vorotynskii/" TargetMode="External"/><Relationship Id="rId4" Type="http://schemas.openxmlformats.org/officeDocument/2006/relationships/hyperlink" Target="https://www.vseinstrumenti.ru/product/ersh-dlya-unitaza-officeclean-s-podstavkoj-plastik-belyj-303066-1892513/" TargetMode="External"/><Relationship Id="rId9" Type="http://schemas.openxmlformats.org/officeDocument/2006/relationships/hyperlink" Target="https://chashi-genuya.ru/product/chasha-genuya-chugunnaya-v-komplekte-so-srednim-bachk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climatgroup.ru/catalog/neoclima-nhd-20/" TargetMode="External"/><Relationship Id="rId2" Type="http://schemas.openxmlformats.org/officeDocument/2006/relationships/hyperlink" Target="https://market.yandex.ru/product--zerkalo-mixline-komfort-525521-40x40-sm/1779444015?sku=668243033&amp;do-waremd5=qA080JpWLoj1ndXWjbOIIg&amp;uniqueId=922587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77peregorodok.ru/product/santehnicheskie-peregorodki/serija-standar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-tech-rf.ru/catalog/santekhnicheskie_izdeliya/moyki_kukhonnye/19957/" TargetMode="External"/><Relationship Id="rId3" Type="http://schemas.openxmlformats.org/officeDocument/2006/relationships/hyperlink" Target="https://www.komus.ru/search?text=%D0%A1%D1%82%D1%83%D0%BB+%D0%BE%D1%84%D0%B8%D1%81%D0%BD%D1%8B%D0%B9+%D0%98%D0%B7%D0%BE+%D0%9B%D0%B0%D0%B9%D1%82+%D0%A173&amp;qid=7271896679" TargetMode="External"/><Relationship Id="rId7" Type="http://schemas.openxmlformats.org/officeDocument/2006/relationships/hyperlink" Target="https://ozon.ru/t/byjpELD" TargetMode="External"/><Relationship Id="rId2" Type="http://schemas.openxmlformats.org/officeDocument/2006/relationships/hyperlink" Target="https://www.komus.ru/katalog/mebel/mebel-dlya-barov-i-kafe/stoly-obedennye/stol-obedennyj-dekor-3-dub-maduro-serebristyj-1200x800x728-mm-/p/1354280/?from=block-123-0_1&amp;qid=2249333370-0-1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komus.ru/katalog/tekhnika/bytovaya-tekhnika/bytovaya-tekhnika-dlya-kukhni/elektrochajniki/chajnik-elektricheskij-volzhanka-ech-001-serebristyj/p/1673812/?from=block-123-0_1&amp;qid=9387806133-0-1" TargetMode="External"/><Relationship Id="rId5" Type="http://schemas.openxmlformats.org/officeDocument/2006/relationships/hyperlink" Target="https://www.komus.ru/katalog/tekhnika/bytovaya-tekhnika/bytovaya-tekhnika-dlya-kukhni/mikrovolnovye-pechi/mikrovolnovaya-pech-horizont-20mw700-1378aaw-belaya-/p/833868/?from=block-123-0_3&amp;qid=5031015296-0-3" TargetMode="External"/><Relationship Id="rId10" Type="http://schemas.openxmlformats.org/officeDocument/2006/relationships/hyperlink" Target="https://ozon.ru/t/Ep4D7jB" TargetMode="External"/><Relationship Id="rId4" Type="http://schemas.openxmlformats.org/officeDocument/2006/relationships/hyperlink" Target="https://www.citilink.ru/product/holodilnaya-vitrina-biryusa-b-461rn-belyi-1768847/" TargetMode="External"/><Relationship Id="rId9" Type="http://schemas.openxmlformats.org/officeDocument/2006/relationships/hyperlink" Target="https://www.komus.ru/katalog/mebel/kukhonnaya-mebel/smesiteli/smesitel-dlya-kukhni-rossinka-rs45-23/p/1640091/?from=block-123-1_29&amp;qid=1932810314-1-29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zon.ru/t/3WQoPKA" TargetMode="External"/><Relationship Id="rId2" Type="http://schemas.openxmlformats.org/officeDocument/2006/relationships/hyperlink" Target="https://peregorodki-spb.ru/santekhnicheskie-peregorodki/dushevaya-peregorodka-s-litym-polikarbonat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arket.yandex.ru/product--trap-dlia-dusha-sanaks-iz-nerzhaveiushchei-stali-pod-plitku-s-gidrozatvorom/1875270940?sponsored=1&amp;sku=102050390532&amp;do-waremd5=cWsfPHrRxiCLTmpsDgR9Lg&amp;uniqueId=1226171" TargetMode="External"/><Relationship Id="rId5" Type="http://schemas.openxmlformats.org/officeDocument/2006/relationships/hyperlink" Target="https://poryadok.ru/catalog/veshalki_nastennye_kryuchki/571890/" TargetMode="External"/><Relationship Id="rId4" Type="http://schemas.openxmlformats.org/officeDocument/2006/relationships/hyperlink" Target="https://ozon.ru/t/wgBoLz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actic.biz/products/skamya-dlya-razdevalok-w-2000/" TargetMode="External"/><Relationship Id="rId2" Type="http://schemas.openxmlformats.org/officeDocument/2006/relationships/hyperlink" Target="https://practic.biz/products/shkafy-praktik-ls-21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3259404.ru/catalog/fen-nastennyy-hor-1200-w-belyy" TargetMode="External"/><Relationship Id="rId4" Type="http://schemas.openxmlformats.org/officeDocument/2006/relationships/hyperlink" Target="https://market.yandex.ru/product--zerkalo-mixline-komfort-525521-40x40-sm/1779444015?sku=668243033&amp;do-waremd5=qA080JpWLoj1ndXWjbOIIg&amp;uniqueId=9225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506361" y="505838"/>
            <a:ext cx="3511685" cy="2271868"/>
          </a:xfrm>
          <a:prstGeom prst="rect">
            <a:avLst/>
          </a:prstGeom>
          <a:solidFill>
            <a:srgbClr val="ED193A"/>
          </a:solidFill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spc="50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УК Юнитайл </a:t>
            </a:r>
          </a:p>
          <a:p>
            <a:pPr>
              <a:lnSpc>
                <a:spcPct val="100000"/>
              </a:lnSpc>
            </a:pPr>
            <a:r>
              <a:rPr lang="ru-RU" sz="2400" b="1" spc="50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Отдел операционных улучшений</a:t>
            </a:r>
          </a:p>
          <a:p>
            <a:pPr>
              <a:lnSpc>
                <a:spcPct val="10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Стандарты </a:t>
            </a:r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бытовых и санитарных помещений ГК Юнитайл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17659" y="5907741"/>
            <a:ext cx="1068498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17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Шахты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2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 отделки санитарных узлов</a:t>
            </a:r>
            <a:endParaRPr lang="ru-RU" sz="2400" dirty="0">
              <a:latin typeface="+mj-l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07043" y="745470"/>
            <a:ext cx="4292389" cy="5637015"/>
          </a:xfrm>
          <a:custGeom>
            <a:avLst/>
            <a:gdLst>
              <a:gd name="connsiteX0" fmla="*/ 0 w 4859383"/>
              <a:gd name="connsiteY0" fmla="*/ 0 h 3989321"/>
              <a:gd name="connsiteX1" fmla="*/ 4859383 w 4859383"/>
              <a:gd name="connsiteY1" fmla="*/ 0 h 3989321"/>
              <a:gd name="connsiteX2" fmla="*/ 4859383 w 4859383"/>
              <a:gd name="connsiteY2" fmla="*/ 3989321 h 3989321"/>
              <a:gd name="connsiteX3" fmla="*/ 0 w 4859383"/>
              <a:gd name="connsiteY3" fmla="*/ 3989321 h 3989321"/>
              <a:gd name="connsiteX4" fmla="*/ 0 w 4859383"/>
              <a:gd name="connsiteY4" fmla="*/ 0 h 3989321"/>
              <a:gd name="connsiteX0" fmla="*/ 0 w 4859386"/>
              <a:gd name="connsiteY0" fmla="*/ 0 h 3989321"/>
              <a:gd name="connsiteX1" fmla="*/ 4859383 w 4859386"/>
              <a:gd name="connsiteY1" fmla="*/ 0 h 3989321"/>
              <a:gd name="connsiteX2" fmla="*/ 3673070 w 4859386"/>
              <a:gd name="connsiteY2" fmla="*/ 1833315 h 3989321"/>
              <a:gd name="connsiteX3" fmla="*/ 4859383 w 4859386"/>
              <a:gd name="connsiteY3" fmla="*/ 3989321 h 3989321"/>
              <a:gd name="connsiteX4" fmla="*/ 0 w 4859386"/>
              <a:gd name="connsiteY4" fmla="*/ 3989321 h 3989321"/>
              <a:gd name="connsiteX5" fmla="*/ 0 w 4859386"/>
              <a:gd name="connsiteY5" fmla="*/ 0 h 3989321"/>
              <a:gd name="connsiteX0" fmla="*/ 0 w 4859386"/>
              <a:gd name="connsiteY0" fmla="*/ 0 h 3989321"/>
              <a:gd name="connsiteX1" fmla="*/ 4859383 w 4859386"/>
              <a:gd name="connsiteY1" fmla="*/ 0 h 3989321"/>
              <a:gd name="connsiteX2" fmla="*/ 3673070 w 4859386"/>
              <a:gd name="connsiteY2" fmla="*/ 1833315 h 3989321"/>
              <a:gd name="connsiteX3" fmla="*/ 4859383 w 4859386"/>
              <a:gd name="connsiteY3" fmla="*/ 3989321 h 3989321"/>
              <a:gd name="connsiteX4" fmla="*/ 0 w 4859386"/>
              <a:gd name="connsiteY4" fmla="*/ 3989321 h 3989321"/>
              <a:gd name="connsiteX5" fmla="*/ 0 w 4859386"/>
              <a:gd name="connsiteY5" fmla="*/ 0 h 3989321"/>
              <a:gd name="connsiteX0" fmla="*/ 0 w 4859386"/>
              <a:gd name="connsiteY0" fmla="*/ 0 h 3989321"/>
              <a:gd name="connsiteX1" fmla="*/ 4859383 w 4859386"/>
              <a:gd name="connsiteY1" fmla="*/ 0 h 3989321"/>
              <a:gd name="connsiteX2" fmla="*/ 3673070 w 4859386"/>
              <a:gd name="connsiteY2" fmla="*/ 1833315 h 3989321"/>
              <a:gd name="connsiteX3" fmla="*/ 3762103 w 4859386"/>
              <a:gd name="connsiteY3" fmla="*/ 3937070 h 3989321"/>
              <a:gd name="connsiteX4" fmla="*/ 0 w 4859386"/>
              <a:gd name="connsiteY4" fmla="*/ 3989321 h 3989321"/>
              <a:gd name="connsiteX5" fmla="*/ 0 w 4859386"/>
              <a:gd name="connsiteY5" fmla="*/ 0 h 3989321"/>
              <a:gd name="connsiteX0" fmla="*/ 0 w 4859386"/>
              <a:gd name="connsiteY0" fmla="*/ 0 h 4032864"/>
              <a:gd name="connsiteX1" fmla="*/ 4859383 w 4859386"/>
              <a:gd name="connsiteY1" fmla="*/ 0 h 4032864"/>
              <a:gd name="connsiteX2" fmla="*/ 3673070 w 4859386"/>
              <a:gd name="connsiteY2" fmla="*/ 1833315 h 4032864"/>
              <a:gd name="connsiteX3" fmla="*/ 3814354 w 4859386"/>
              <a:gd name="connsiteY3" fmla="*/ 4032864 h 4032864"/>
              <a:gd name="connsiteX4" fmla="*/ 0 w 4859386"/>
              <a:gd name="connsiteY4" fmla="*/ 3989321 h 4032864"/>
              <a:gd name="connsiteX5" fmla="*/ 0 w 4859386"/>
              <a:gd name="connsiteY5" fmla="*/ 0 h 4032864"/>
              <a:gd name="connsiteX0" fmla="*/ 0 w 4859386"/>
              <a:gd name="connsiteY0" fmla="*/ 0 h 4032864"/>
              <a:gd name="connsiteX1" fmla="*/ 4859383 w 4859386"/>
              <a:gd name="connsiteY1" fmla="*/ 0 h 4032864"/>
              <a:gd name="connsiteX2" fmla="*/ 3673070 w 4859386"/>
              <a:gd name="connsiteY2" fmla="*/ 1833315 h 4032864"/>
              <a:gd name="connsiteX3" fmla="*/ 3814354 w 4859386"/>
              <a:gd name="connsiteY3" fmla="*/ 4032864 h 4032864"/>
              <a:gd name="connsiteX4" fmla="*/ 0 w 4859386"/>
              <a:gd name="connsiteY4" fmla="*/ 3989321 h 4032864"/>
              <a:gd name="connsiteX5" fmla="*/ 0 w 4859386"/>
              <a:gd name="connsiteY5" fmla="*/ 0 h 4032864"/>
              <a:gd name="connsiteX0" fmla="*/ 0 w 5197400"/>
              <a:gd name="connsiteY0" fmla="*/ 0 h 4032864"/>
              <a:gd name="connsiteX1" fmla="*/ 4859383 w 5197400"/>
              <a:gd name="connsiteY1" fmla="*/ 0 h 4032864"/>
              <a:gd name="connsiteX2" fmla="*/ 4796475 w 5197400"/>
              <a:gd name="connsiteY2" fmla="*/ 1659142 h 4032864"/>
              <a:gd name="connsiteX3" fmla="*/ 3673070 w 5197400"/>
              <a:gd name="connsiteY3" fmla="*/ 1833315 h 4032864"/>
              <a:gd name="connsiteX4" fmla="*/ 3814354 w 5197400"/>
              <a:gd name="connsiteY4" fmla="*/ 4032864 h 4032864"/>
              <a:gd name="connsiteX5" fmla="*/ 0 w 5197400"/>
              <a:gd name="connsiteY5" fmla="*/ 3989321 h 4032864"/>
              <a:gd name="connsiteX6" fmla="*/ 0 w 5197400"/>
              <a:gd name="connsiteY6" fmla="*/ 0 h 4032864"/>
              <a:gd name="connsiteX0" fmla="*/ 0 w 5114289"/>
              <a:gd name="connsiteY0" fmla="*/ 0 h 4032864"/>
              <a:gd name="connsiteX1" fmla="*/ 4859383 w 5114289"/>
              <a:gd name="connsiteY1" fmla="*/ 0 h 4032864"/>
              <a:gd name="connsiteX2" fmla="*/ 4796475 w 5114289"/>
              <a:gd name="connsiteY2" fmla="*/ 1659142 h 4032864"/>
              <a:gd name="connsiteX3" fmla="*/ 3673070 w 5114289"/>
              <a:gd name="connsiteY3" fmla="*/ 1833315 h 4032864"/>
              <a:gd name="connsiteX4" fmla="*/ 3814354 w 5114289"/>
              <a:gd name="connsiteY4" fmla="*/ 4032864 h 4032864"/>
              <a:gd name="connsiteX5" fmla="*/ 0 w 5114289"/>
              <a:gd name="connsiteY5" fmla="*/ 3989321 h 4032864"/>
              <a:gd name="connsiteX6" fmla="*/ 0 w 5114289"/>
              <a:gd name="connsiteY6" fmla="*/ 0 h 4032864"/>
              <a:gd name="connsiteX0" fmla="*/ 0 w 4833852"/>
              <a:gd name="connsiteY0" fmla="*/ 0 h 4032864"/>
              <a:gd name="connsiteX1" fmla="*/ 4484914 w 4833852"/>
              <a:gd name="connsiteY1" fmla="*/ 130628 h 4032864"/>
              <a:gd name="connsiteX2" fmla="*/ 4796475 w 4833852"/>
              <a:gd name="connsiteY2" fmla="*/ 1659142 h 4032864"/>
              <a:gd name="connsiteX3" fmla="*/ 3673070 w 4833852"/>
              <a:gd name="connsiteY3" fmla="*/ 1833315 h 4032864"/>
              <a:gd name="connsiteX4" fmla="*/ 3814354 w 4833852"/>
              <a:gd name="connsiteY4" fmla="*/ 4032864 h 4032864"/>
              <a:gd name="connsiteX5" fmla="*/ 0 w 4833852"/>
              <a:gd name="connsiteY5" fmla="*/ 3989321 h 4032864"/>
              <a:gd name="connsiteX6" fmla="*/ 0 w 4833852"/>
              <a:gd name="connsiteY6" fmla="*/ 0 h 4032864"/>
              <a:gd name="connsiteX0" fmla="*/ 0 w 4833852"/>
              <a:gd name="connsiteY0" fmla="*/ 0 h 3989321"/>
              <a:gd name="connsiteX1" fmla="*/ 4484914 w 4833852"/>
              <a:gd name="connsiteY1" fmla="*/ 130628 h 3989321"/>
              <a:gd name="connsiteX2" fmla="*/ 4796475 w 4833852"/>
              <a:gd name="connsiteY2" fmla="*/ 1659142 h 3989321"/>
              <a:gd name="connsiteX3" fmla="*/ 3673070 w 4833852"/>
              <a:gd name="connsiteY3" fmla="*/ 1833315 h 3989321"/>
              <a:gd name="connsiteX4" fmla="*/ 3849189 w 4833852"/>
              <a:gd name="connsiteY4" fmla="*/ 3937070 h 3989321"/>
              <a:gd name="connsiteX5" fmla="*/ 0 w 4833852"/>
              <a:gd name="connsiteY5" fmla="*/ 3989321 h 3989321"/>
              <a:gd name="connsiteX6" fmla="*/ 0 w 4833852"/>
              <a:gd name="connsiteY6" fmla="*/ 0 h 3989321"/>
              <a:gd name="connsiteX0" fmla="*/ 0 w 4833852"/>
              <a:gd name="connsiteY0" fmla="*/ 0 h 3989321"/>
              <a:gd name="connsiteX1" fmla="*/ 4484914 w 4833852"/>
              <a:gd name="connsiteY1" fmla="*/ 130628 h 3989321"/>
              <a:gd name="connsiteX2" fmla="*/ 4796475 w 4833852"/>
              <a:gd name="connsiteY2" fmla="*/ 1659142 h 3989321"/>
              <a:gd name="connsiteX3" fmla="*/ 2070693 w 4833852"/>
              <a:gd name="connsiteY3" fmla="*/ 2155532 h 3989321"/>
              <a:gd name="connsiteX4" fmla="*/ 3849189 w 4833852"/>
              <a:gd name="connsiteY4" fmla="*/ 3937070 h 3989321"/>
              <a:gd name="connsiteX5" fmla="*/ 0 w 4833852"/>
              <a:gd name="connsiteY5" fmla="*/ 3989321 h 3989321"/>
              <a:gd name="connsiteX6" fmla="*/ 0 w 4833852"/>
              <a:gd name="connsiteY6" fmla="*/ 0 h 3989321"/>
              <a:gd name="connsiteX0" fmla="*/ 0 w 4833852"/>
              <a:gd name="connsiteY0" fmla="*/ 0 h 3989321"/>
              <a:gd name="connsiteX1" fmla="*/ 4484914 w 4833852"/>
              <a:gd name="connsiteY1" fmla="*/ 130628 h 3989321"/>
              <a:gd name="connsiteX2" fmla="*/ 4796475 w 4833852"/>
              <a:gd name="connsiteY2" fmla="*/ 1659142 h 3989321"/>
              <a:gd name="connsiteX3" fmla="*/ 2070693 w 4833852"/>
              <a:gd name="connsiteY3" fmla="*/ 2155532 h 3989321"/>
              <a:gd name="connsiteX4" fmla="*/ 2133601 w 4833852"/>
              <a:gd name="connsiteY4" fmla="*/ 3963196 h 3989321"/>
              <a:gd name="connsiteX5" fmla="*/ 0 w 4833852"/>
              <a:gd name="connsiteY5" fmla="*/ 3989321 h 3989321"/>
              <a:gd name="connsiteX6" fmla="*/ 0 w 4833852"/>
              <a:gd name="connsiteY6" fmla="*/ 0 h 398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3852" h="3989321">
                <a:moveTo>
                  <a:pt x="0" y="0"/>
                </a:moveTo>
                <a:lnTo>
                  <a:pt x="4484914" y="130628"/>
                </a:lnTo>
                <a:cubicBezTo>
                  <a:pt x="5179824" y="299746"/>
                  <a:pt x="4584891" y="1310047"/>
                  <a:pt x="4796475" y="1659142"/>
                </a:cubicBezTo>
                <a:cubicBezTo>
                  <a:pt x="4598756" y="1964694"/>
                  <a:pt x="2129877" y="1652506"/>
                  <a:pt x="2070693" y="2155532"/>
                </a:cubicBezTo>
                <a:cubicBezTo>
                  <a:pt x="2117788" y="3823435"/>
                  <a:pt x="2103923" y="3131316"/>
                  <a:pt x="2133601" y="3963196"/>
                </a:cubicBezTo>
                <a:lnTo>
                  <a:pt x="0" y="3989321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Для выбора проекта отделки раздевалок и душевых главными критериями являются: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высокий класс износостойкости 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PEI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свойство сопротивлению скольжению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 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простота ухода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 (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полутона: серый, коричневый, синий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)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гармония современного интерьера (отделочных материалов) с закупаемым или  существующим наполнением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Для отделки санитарных узлов выбрана плитка: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ООО «Воронежская керамика»</a:t>
            </a:r>
          </a:p>
          <a:p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Пол - </a:t>
            </a:r>
            <a:r>
              <a:rPr lang="ru-RU" sz="1400" dirty="0" err="1">
                <a:solidFill>
                  <a:srgbClr val="193F61"/>
                </a:solidFill>
                <a:latin typeface="+mj-lt"/>
              </a:rPr>
              <a:t>Альбус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 </a:t>
            </a:r>
            <a:r>
              <a:rPr lang="ru-RU" sz="1400" dirty="0" err="1">
                <a:solidFill>
                  <a:srgbClr val="193F61"/>
                </a:solidFill>
                <a:latin typeface="+mj-lt"/>
              </a:rPr>
              <a:t>св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-сер КГ 01 400х400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Стена - Леона </a:t>
            </a:r>
            <a:r>
              <a:rPr lang="ru-RU" sz="1400" dirty="0" err="1">
                <a:solidFill>
                  <a:srgbClr val="193F61"/>
                </a:solidFill>
                <a:latin typeface="+mj-lt"/>
              </a:rPr>
              <a:t>св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 верх 01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250х400</a:t>
            </a:r>
            <a:endParaRPr lang="en-US" sz="1400" dirty="0" smtClean="0">
              <a:solidFill>
                <a:srgbClr val="193F61"/>
              </a:solidFill>
              <a:latin typeface="+mj-lt"/>
            </a:endParaRPr>
          </a:p>
          <a:p>
            <a:endParaRPr lang="en-US" sz="1400" dirty="0">
              <a:solidFill>
                <a:srgbClr val="193F61"/>
              </a:solidFill>
              <a:latin typeface="+mj-lt"/>
            </a:endParaRPr>
          </a:p>
          <a:p>
            <a:endParaRPr lang="en-US" sz="1400" dirty="0" smtClean="0">
              <a:solidFill>
                <a:srgbClr val="193F61"/>
              </a:solidFill>
              <a:latin typeface="+mj-lt"/>
            </a:endParaRPr>
          </a:p>
          <a:p>
            <a:endParaRPr lang="en-US" sz="1400" dirty="0">
              <a:solidFill>
                <a:srgbClr val="193F61"/>
              </a:solidFill>
              <a:latin typeface="+mj-lt"/>
            </a:endParaRPr>
          </a:p>
          <a:p>
            <a:endParaRPr lang="en-US" sz="1400" dirty="0" smtClean="0">
              <a:solidFill>
                <a:srgbClr val="193F61"/>
              </a:solidFill>
              <a:latin typeface="+mj-lt"/>
            </a:endParaRPr>
          </a:p>
          <a:p>
            <a:endParaRPr lang="en-US" sz="1400" dirty="0">
              <a:solidFill>
                <a:srgbClr val="193F61"/>
              </a:solidFill>
              <a:latin typeface="+mj-lt"/>
            </a:endParaRPr>
          </a:p>
          <a:p>
            <a:endParaRPr lang="en-US" sz="1400" dirty="0" smtClean="0">
              <a:solidFill>
                <a:srgbClr val="193F61"/>
              </a:solidFill>
              <a:latin typeface="+mj-lt"/>
            </a:endParaRPr>
          </a:p>
          <a:p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ООО «Шахтинская керамика»</a:t>
            </a:r>
          </a:p>
          <a:p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Пол - Гермес сер КГ 01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400х400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Стена 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- 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Scarlett white wall 01 250х600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en-US" sz="1400" dirty="0">
              <a:solidFill>
                <a:srgbClr val="193F61"/>
              </a:solidFill>
              <a:latin typeface="+mj-lt"/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4685211" y="4432664"/>
            <a:ext cx="4959531" cy="1105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200" dirty="0">
                <a:solidFill>
                  <a:srgbClr val="193F61"/>
                </a:solidFill>
                <a:latin typeface="+mj-lt"/>
              </a:rPr>
              <a:t>Проект устройства санитарного узла необходимо приспособить к геометрии помещения с учетом норм пожарной безопасности, СНиП 2.09.04-87 и удобства персонала.</a:t>
            </a:r>
          </a:p>
          <a:p>
            <a:pPr algn="ctr"/>
            <a:r>
              <a:rPr lang="ru-RU" sz="1200" dirty="0">
                <a:solidFill>
                  <a:srgbClr val="193F61"/>
                </a:solidFill>
                <a:latin typeface="+mj-lt"/>
              </a:rPr>
              <a:t>Перед формированием ТЗ на проведение ремонта обязательно изготовление </a:t>
            </a:r>
            <a:r>
              <a:rPr lang="en-US" sz="1200" dirty="0">
                <a:solidFill>
                  <a:srgbClr val="193F61"/>
                </a:solidFill>
                <a:latin typeface="+mj-lt"/>
              </a:rPr>
              <a:t>3D </a:t>
            </a:r>
            <a:r>
              <a:rPr lang="ru-RU" sz="1200" dirty="0">
                <a:solidFill>
                  <a:srgbClr val="193F61"/>
                </a:solidFill>
                <a:latin typeface="+mj-lt"/>
              </a:rPr>
              <a:t>проекта помещения (включающий в себя схему укладки плитки</a:t>
            </a:r>
            <a:r>
              <a:rPr lang="en-US" sz="1200" dirty="0">
                <a:solidFill>
                  <a:srgbClr val="193F61"/>
                </a:solidFill>
                <a:latin typeface="+mj-lt"/>
              </a:rPr>
              <a:t> </a:t>
            </a:r>
            <a:r>
              <a:rPr lang="ru-RU" sz="1200" dirty="0">
                <a:solidFill>
                  <a:srgbClr val="193F61"/>
                </a:solidFill>
                <a:latin typeface="+mj-lt"/>
              </a:rPr>
              <a:t>и наполнение), которым будет руководствоваться  исполнитель при проведении ремонтных работ.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17" y="3119634"/>
            <a:ext cx="1114581" cy="21148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27" y="379447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432" y="5705793"/>
            <a:ext cx="1129493" cy="11095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976" y="5748438"/>
            <a:ext cx="2424237" cy="9955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52E3C00-1E87-4547-B0D8-60945808F4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7506" y="896494"/>
            <a:ext cx="1534294" cy="33263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5815" y="863361"/>
            <a:ext cx="1566220" cy="339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 наполнения производственных санитарных узлов</a:t>
            </a:r>
            <a:endParaRPr lang="ru-RU" sz="2400" dirty="0">
              <a:latin typeface="+mj-lt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09474" y="1648881"/>
            <a:ext cx="4657139" cy="393833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Производственные санитарные узлы в зависимости от размера помещения разделяются на: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Одинарные – одно отделение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Двойные – два отделения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Секционные – несколько отделений 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Отделения санитарных узлов обустраиваются сантехническими перегородками из пластика белого цвета с замками.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При достаточной площади санитарные узлы комплектуются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настенными писсуарами с автоматическим сливом.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Комплект наполнения одной секции производственного санитарного узла: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антивандальный напольный унитаз с бачком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сантехническая перегородка (цвет белый)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держателем туалетной бумаги с полочкой для телефона (цвет хром)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ершик для чистки унитаза (цвет белый)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урна для туалета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В помещении санитарного узла устанавливаются: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раковина типа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тюльпан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з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еркало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сушка для рук </a:t>
            </a:r>
            <a:endParaRPr lang="ru-RU" sz="1400" dirty="0" smtClean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держатель мыла.</a:t>
            </a:r>
          </a:p>
          <a:p>
            <a:r>
              <a:rPr lang="ru-RU" sz="1400" u="sng" dirty="0" smtClean="0">
                <a:solidFill>
                  <a:srgbClr val="193F61"/>
                </a:solidFill>
                <a:latin typeface="+mj-lt"/>
              </a:rPr>
              <a:t>При секционном типе санитарного узла устанавливается два комплекта наполнения.</a:t>
            </a:r>
            <a:endParaRPr lang="ru-RU" sz="1400" u="sng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3FF5D9-D7A8-4394-94F5-89041E64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063" y="942309"/>
            <a:ext cx="2358056" cy="5193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195736-5570-47FD-8D3F-BBF2B43C0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246" y="942308"/>
            <a:ext cx="2395975" cy="519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8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 наполнения санитарных узлов ИТР</a:t>
            </a:r>
            <a:endParaRPr lang="ru-RU" sz="2400" dirty="0">
              <a:latin typeface="+mj-l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07044" y="825255"/>
            <a:ext cx="4047538" cy="386006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Комплект наполнения санитарного узла ИТР:</a:t>
            </a:r>
          </a:p>
          <a:p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унитаз с бачком напольный (цвет белый)</a:t>
            </a:r>
            <a:endParaRPr lang="en-US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держателем туалетной бумаги с полочкой для телефона (цвет хром)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ершик для чистки унитаза (цвет белый)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урна для туалета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раковина 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типа тюльпан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зеркало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сушка для рук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держатель мыла или диспенсер для жидкого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мыла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в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ходная дверь ПВХ.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65" y="1008364"/>
            <a:ext cx="2527458" cy="54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5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 наполнения санитарных узлов</a:t>
            </a:r>
            <a:endParaRPr lang="ru-RU" sz="2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9032" y="1177989"/>
            <a:ext cx="2025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Унитаз с бачком напольный (для санитарных узлов ИТР)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26" y="959255"/>
            <a:ext cx="749819" cy="9914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01763" y="2224755"/>
            <a:ext cx="2025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Держатель туалетной бумаги с полочкой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67" y="2896192"/>
            <a:ext cx="319535" cy="722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54371" y="2990846"/>
            <a:ext cx="2391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Ерш для унитаза с подставкой, пластик, белый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97" y="3845197"/>
            <a:ext cx="446383" cy="57214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54371" y="3979314"/>
            <a:ext cx="1463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Урна для туалета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045" y="959255"/>
            <a:ext cx="1164682" cy="129111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138631" y="1177988"/>
            <a:ext cx="3083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Чаша Генуя чугунная в комплекте со средним бачком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6318" y="2375662"/>
            <a:ext cx="628600" cy="86917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138630" y="2722562"/>
            <a:ext cx="30837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Раковина типа тюльпан со смесителем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6318" y="3443687"/>
            <a:ext cx="763791" cy="80301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221575" y="3579975"/>
            <a:ext cx="2295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Зеркало круглое 40х40</a:t>
            </a:r>
            <a:endParaRPr lang="en-US" sz="12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6318" y="4438151"/>
            <a:ext cx="769775" cy="6694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197201" y="4495901"/>
            <a:ext cx="2896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Электрическая сушилка для рук (автомат)</a:t>
            </a:r>
            <a:endParaRPr lang="en-US" sz="12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039" y="5525874"/>
            <a:ext cx="750222" cy="66064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756092" y="5672849"/>
            <a:ext cx="1768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Держатель для мыла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5741" y="5440020"/>
            <a:ext cx="1075742" cy="99446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756092" y="4667530"/>
            <a:ext cx="1831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Настенный писсуар с нажимным краном</a:t>
            </a:r>
            <a:endParaRPr lang="ru-RU" sz="12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25659" y="5656502"/>
            <a:ext cx="2896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Сантехническими перегородка из пластика белого цвета с замком</a:t>
            </a:r>
            <a:endParaRPr lang="en-US" sz="12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827" y="2068928"/>
            <a:ext cx="987422" cy="6442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1926" y="4478578"/>
            <a:ext cx="722898" cy="103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Спецификация применяемых номенклатур к наполнению </a:t>
            </a:r>
            <a:r>
              <a:rPr lang="ru-RU" sz="2400" dirty="0" smtClean="0">
                <a:solidFill>
                  <a:srgbClr val="193F61"/>
                </a:solidFill>
                <a:latin typeface="+mj-lt"/>
              </a:rPr>
              <a:t>санитарных </a:t>
            </a:r>
            <a:r>
              <a:rPr lang="ru-RU" sz="2400" dirty="0">
                <a:solidFill>
                  <a:srgbClr val="193F61"/>
                </a:solidFill>
                <a:latin typeface="+mj-lt"/>
              </a:rPr>
              <a:t>узлов</a:t>
            </a:r>
            <a:endParaRPr lang="ru-RU" sz="2400" dirty="0"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9958" y="1143478"/>
            <a:ext cx="929880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У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нитаз 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 бачком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напольный, 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цвет белый,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режим 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слива воды - одна кнопка (полный слив),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Сиденье пластиковое  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в комплекте,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подвод 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воды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снизу бачка.</a:t>
            </a:r>
            <a:endParaRPr lang="ru-RU" sz="1400" dirty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2"/>
              </a:rPr>
              <a:t>https</a:t>
            </a:r>
            <a:r>
              <a:rPr lang="en-US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2"/>
              </a:rPr>
              <a:t>://</a:t>
            </a:r>
            <a:r>
              <a:rPr lang="en-US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2"/>
              </a:rPr>
              <a:t>mrmag.ru/shop/unitazy_pisuary_bide/unitaz_kompakt_standart_belyy_s_arm_i_s_sid_g_kirov</a:t>
            </a:r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Держатель для туалетной бумаги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 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полочкой для телефона, нержавеющая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сталь.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3"/>
              </a:rPr>
              <a:t>https://galamart.ru/product/derzhatel-dlia-tualetnoi-bumagi-sonwelle-s-polochkoi-dlia-telefona-nerzhaveiushchaia-stal_7eb9dd03d8</a:t>
            </a:r>
            <a:r>
              <a:rPr lang="en-US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3"/>
              </a:rPr>
              <a:t>/</a:t>
            </a:r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3. Ерш для унитаза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 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подставкой, пластик,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цвет белый.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4"/>
              </a:rPr>
              <a:t>https://www.vseinstrumenti.ru/product/ersh-dlya-unitaza-officeclean-s-podstavkoj-plastik-belyj-303066-1892513</a:t>
            </a:r>
            <a:r>
              <a:rPr lang="en-US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4"/>
              </a:rPr>
              <a:t>/</a:t>
            </a:r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Мусорное ведро для 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отходов с перекидной крышкой маятником 8л, цвет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белый.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5"/>
              </a:rPr>
              <a:t>ozon.ru/t/qbEK8bg</a:t>
            </a:r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5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 Писсуар настенный Люкс бел б/к с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креплением Киров.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6"/>
              </a:rPr>
              <a:t>https://</a:t>
            </a:r>
            <a:r>
              <a:rPr lang="en-US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6"/>
              </a:rPr>
              <a:t>www.mtk65.ru/pissuar-nastennyj-lyuks-bel-b-k-s-krepl-kirov.html</a:t>
            </a:r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6. Нажимной кран для писсуара.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7"/>
              </a:rPr>
              <a:t>https://</a:t>
            </a:r>
            <a:r>
              <a:rPr lang="en-US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7"/>
              </a:rPr>
              <a:t>ozon.ru/t/4GQzBQ8</a:t>
            </a:r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7. Держатель для мыла, цвет хром.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8"/>
              </a:rPr>
              <a:t>https</a:t>
            </a:r>
            <a:r>
              <a:rPr lang="en-US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8"/>
              </a:rPr>
              <a:t>://www.vseinstrumenti.ru/product/derzhatel-dlya-myla-oute-tg1604-1665637</a:t>
            </a:r>
            <a:r>
              <a:rPr lang="en-US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8"/>
              </a:rPr>
              <a:t>/</a:t>
            </a:r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8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 Чаша Генуя чугунная в комплекте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 бачком.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9"/>
              </a:rPr>
              <a:t>https://chashi-genuya.ru/product/chasha-genuya-chugunnaya-v-komplekte-so-srednim-bachkom</a:t>
            </a:r>
            <a:r>
              <a:rPr lang="en-US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9"/>
              </a:rPr>
              <a:t>/</a:t>
            </a:r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9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 Раковина типа тюльпан со смесителем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10"/>
              </a:rPr>
              <a:t>https://san-plus.ru/7276-Rakovina-tiulpan-Vorotynskii</a:t>
            </a:r>
            <a:r>
              <a:rPr lang="en-US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10"/>
              </a:rPr>
              <a:t>/</a:t>
            </a:r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4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Спецификация применяемых номенклатур к наполнению </a:t>
            </a:r>
            <a:r>
              <a:rPr lang="ru-RU" sz="2400" dirty="0" smtClean="0">
                <a:solidFill>
                  <a:srgbClr val="193F61"/>
                </a:solidFill>
                <a:latin typeface="+mj-lt"/>
              </a:rPr>
              <a:t>санитарных </a:t>
            </a:r>
            <a:r>
              <a:rPr lang="ru-RU" sz="2400" dirty="0">
                <a:solidFill>
                  <a:srgbClr val="193F61"/>
                </a:solidFill>
                <a:latin typeface="+mj-lt"/>
              </a:rPr>
              <a:t>узлов</a:t>
            </a:r>
            <a:endParaRPr lang="ru-RU" sz="2400" dirty="0"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9958" y="1143478"/>
            <a:ext cx="929880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10. 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Зеркало 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для раздевалок круглое 40х40</a:t>
            </a:r>
          </a:p>
          <a:p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2"/>
              </a:rPr>
              <a:t>https://market.yandex.ru/product--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2"/>
              </a:rPr>
              <a:t>zerkalo-mixline-komfort-525521-40x40-sm/1779444015?sku=668243033&amp;do-waremd5=qA080JpWLoj1ndXWjbOIIg&amp;uniqueId=922587</a:t>
            </a:r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11. Автоматическая сушилка для рук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3"/>
              </a:rPr>
              <a:t>https://proclimatgroup.ru/catalog/neoclima-nhd-20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3"/>
              </a:rPr>
              <a:t>/</a:t>
            </a:r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12. Сантехническая перегородка из пластика с замком.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4"/>
              </a:rPr>
              <a:t>https://77peregorodok.ru/product/santehnicheskie-peregorodki/serija-standart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4"/>
              </a:rPr>
              <a:t>/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 отделки столовой</a:t>
            </a:r>
            <a:endParaRPr lang="ru-RU" sz="24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442" y="1105988"/>
            <a:ext cx="4585977" cy="4887077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507043" y="770573"/>
            <a:ext cx="4292389" cy="4384633"/>
          </a:xfrm>
          <a:custGeom>
            <a:avLst/>
            <a:gdLst>
              <a:gd name="connsiteX0" fmla="*/ 0 w 4859383"/>
              <a:gd name="connsiteY0" fmla="*/ 0 h 3989321"/>
              <a:gd name="connsiteX1" fmla="*/ 4859383 w 4859383"/>
              <a:gd name="connsiteY1" fmla="*/ 0 h 3989321"/>
              <a:gd name="connsiteX2" fmla="*/ 4859383 w 4859383"/>
              <a:gd name="connsiteY2" fmla="*/ 3989321 h 3989321"/>
              <a:gd name="connsiteX3" fmla="*/ 0 w 4859383"/>
              <a:gd name="connsiteY3" fmla="*/ 3989321 h 3989321"/>
              <a:gd name="connsiteX4" fmla="*/ 0 w 4859383"/>
              <a:gd name="connsiteY4" fmla="*/ 0 h 3989321"/>
              <a:gd name="connsiteX0" fmla="*/ 0 w 4859386"/>
              <a:gd name="connsiteY0" fmla="*/ 0 h 3989321"/>
              <a:gd name="connsiteX1" fmla="*/ 4859383 w 4859386"/>
              <a:gd name="connsiteY1" fmla="*/ 0 h 3989321"/>
              <a:gd name="connsiteX2" fmla="*/ 3673070 w 4859386"/>
              <a:gd name="connsiteY2" fmla="*/ 1833315 h 3989321"/>
              <a:gd name="connsiteX3" fmla="*/ 4859383 w 4859386"/>
              <a:gd name="connsiteY3" fmla="*/ 3989321 h 3989321"/>
              <a:gd name="connsiteX4" fmla="*/ 0 w 4859386"/>
              <a:gd name="connsiteY4" fmla="*/ 3989321 h 3989321"/>
              <a:gd name="connsiteX5" fmla="*/ 0 w 4859386"/>
              <a:gd name="connsiteY5" fmla="*/ 0 h 3989321"/>
              <a:gd name="connsiteX0" fmla="*/ 0 w 4859386"/>
              <a:gd name="connsiteY0" fmla="*/ 0 h 3989321"/>
              <a:gd name="connsiteX1" fmla="*/ 4859383 w 4859386"/>
              <a:gd name="connsiteY1" fmla="*/ 0 h 3989321"/>
              <a:gd name="connsiteX2" fmla="*/ 3673070 w 4859386"/>
              <a:gd name="connsiteY2" fmla="*/ 1833315 h 3989321"/>
              <a:gd name="connsiteX3" fmla="*/ 4859383 w 4859386"/>
              <a:gd name="connsiteY3" fmla="*/ 3989321 h 3989321"/>
              <a:gd name="connsiteX4" fmla="*/ 0 w 4859386"/>
              <a:gd name="connsiteY4" fmla="*/ 3989321 h 3989321"/>
              <a:gd name="connsiteX5" fmla="*/ 0 w 4859386"/>
              <a:gd name="connsiteY5" fmla="*/ 0 h 3989321"/>
              <a:gd name="connsiteX0" fmla="*/ 0 w 4859386"/>
              <a:gd name="connsiteY0" fmla="*/ 0 h 3989321"/>
              <a:gd name="connsiteX1" fmla="*/ 4859383 w 4859386"/>
              <a:gd name="connsiteY1" fmla="*/ 0 h 3989321"/>
              <a:gd name="connsiteX2" fmla="*/ 3673070 w 4859386"/>
              <a:gd name="connsiteY2" fmla="*/ 1833315 h 3989321"/>
              <a:gd name="connsiteX3" fmla="*/ 3762103 w 4859386"/>
              <a:gd name="connsiteY3" fmla="*/ 3937070 h 3989321"/>
              <a:gd name="connsiteX4" fmla="*/ 0 w 4859386"/>
              <a:gd name="connsiteY4" fmla="*/ 3989321 h 3989321"/>
              <a:gd name="connsiteX5" fmla="*/ 0 w 4859386"/>
              <a:gd name="connsiteY5" fmla="*/ 0 h 3989321"/>
              <a:gd name="connsiteX0" fmla="*/ 0 w 4859386"/>
              <a:gd name="connsiteY0" fmla="*/ 0 h 4032864"/>
              <a:gd name="connsiteX1" fmla="*/ 4859383 w 4859386"/>
              <a:gd name="connsiteY1" fmla="*/ 0 h 4032864"/>
              <a:gd name="connsiteX2" fmla="*/ 3673070 w 4859386"/>
              <a:gd name="connsiteY2" fmla="*/ 1833315 h 4032864"/>
              <a:gd name="connsiteX3" fmla="*/ 3814354 w 4859386"/>
              <a:gd name="connsiteY3" fmla="*/ 4032864 h 4032864"/>
              <a:gd name="connsiteX4" fmla="*/ 0 w 4859386"/>
              <a:gd name="connsiteY4" fmla="*/ 3989321 h 4032864"/>
              <a:gd name="connsiteX5" fmla="*/ 0 w 4859386"/>
              <a:gd name="connsiteY5" fmla="*/ 0 h 4032864"/>
              <a:gd name="connsiteX0" fmla="*/ 0 w 4859386"/>
              <a:gd name="connsiteY0" fmla="*/ 0 h 4032864"/>
              <a:gd name="connsiteX1" fmla="*/ 4859383 w 4859386"/>
              <a:gd name="connsiteY1" fmla="*/ 0 h 4032864"/>
              <a:gd name="connsiteX2" fmla="*/ 3673070 w 4859386"/>
              <a:gd name="connsiteY2" fmla="*/ 1833315 h 4032864"/>
              <a:gd name="connsiteX3" fmla="*/ 3814354 w 4859386"/>
              <a:gd name="connsiteY3" fmla="*/ 4032864 h 4032864"/>
              <a:gd name="connsiteX4" fmla="*/ 0 w 4859386"/>
              <a:gd name="connsiteY4" fmla="*/ 3989321 h 4032864"/>
              <a:gd name="connsiteX5" fmla="*/ 0 w 4859386"/>
              <a:gd name="connsiteY5" fmla="*/ 0 h 4032864"/>
              <a:gd name="connsiteX0" fmla="*/ 0 w 5197400"/>
              <a:gd name="connsiteY0" fmla="*/ 0 h 4032864"/>
              <a:gd name="connsiteX1" fmla="*/ 4859383 w 5197400"/>
              <a:gd name="connsiteY1" fmla="*/ 0 h 4032864"/>
              <a:gd name="connsiteX2" fmla="*/ 4796475 w 5197400"/>
              <a:gd name="connsiteY2" fmla="*/ 1659142 h 4032864"/>
              <a:gd name="connsiteX3" fmla="*/ 3673070 w 5197400"/>
              <a:gd name="connsiteY3" fmla="*/ 1833315 h 4032864"/>
              <a:gd name="connsiteX4" fmla="*/ 3814354 w 5197400"/>
              <a:gd name="connsiteY4" fmla="*/ 4032864 h 4032864"/>
              <a:gd name="connsiteX5" fmla="*/ 0 w 5197400"/>
              <a:gd name="connsiteY5" fmla="*/ 3989321 h 4032864"/>
              <a:gd name="connsiteX6" fmla="*/ 0 w 5197400"/>
              <a:gd name="connsiteY6" fmla="*/ 0 h 4032864"/>
              <a:gd name="connsiteX0" fmla="*/ 0 w 5114289"/>
              <a:gd name="connsiteY0" fmla="*/ 0 h 4032864"/>
              <a:gd name="connsiteX1" fmla="*/ 4859383 w 5114289"/>
              <a:gd name="connsiteY1" fmla="*/ 0 h 4032864"/>
              <a:gd name="connsiteX2" fmla="*/ 4796475 w 5114289"/>
              <a:gd name="connsiteY2" fmla="*/ 1659142 h 4032864"/>
              <a:gd name="connsiteX3" fmla="*/ 3673070 w 5114289"/>
              <a:gd name="connsiteY3" fmla="*/ 1833315 h 4032864"/>
              <a:gd name="connsiteX4" fmla="*/ 3814354 w 5114289"/>
              <a:gd name="connsiteY4" fmla="*/ 4032864 h 4032864"/>
              <a:gd name="connsiteX5" fmla="*/ 0 w 5114289"/>
              <a:gd name="connsiteY5" fmla="*/ 3989321 h 4032864"/>
              <a:gd name="connsiteX6" fmla="*/ 0 w 5114289"/>
              <a:gd name="connsiteY6" fmla="*/ 0 h 4032864"/>
              <a:gd name="connsiteX0" fmla="*/ 0 w 4833852"/>
              <a:gd name="connsiteY0" fmla="*/ 0 h 4032864"/>
              <a:gd name="connsiteX1" fmla="*/ 4484914 w 4833852"/>
              <a:gd name="connsiteY1" fmla="*/ 130628 h 4032864"/>
              <a:gd name="connsiteX2" fmla="*/ 4796475 w 4833852"/>
              <a:gd name="connsiteY2" fmla="*/ 1659142 h 4032864"/>
              <a:gd name="connsiteX3" fmla="*/ 3673070 w 4833852"/>
              <a:gd name="connsiteY3" fmla="*/ 1833315 h 4032864"/>
              <a:gd name="connsiteX4" fmla="*/ 3814354 w 4833852"/>
              <a:gd name="connsiteY4" fmla="*/ 4032864 h 4032864"/>
              <a:gd name="connsiteX5" fmla="*/ 0 w 4833852"/>
              <a:gd name="connsiteY5" fmla="*/ 3989321 h 4032864"/>
              <a:gd name="connsiteX6" fmla="*/ 0 w 4833852"/>
              <a:gd name="connsiteY6" fmla="*/ 0 h 4032864"/>
              <a:gd name="connsiteX0" fmla="*/ 0 w 4833852"/>
              <a:gd name="connsiteY0" fmla="*/ 0 h 3989321"/>
              <a:gd name="connsiteX1" fmla="*/ 4484914 w 4833852"/>
              <a:gd name="connsiteY1" fmla="*/ 130628 h 3989321"/>
              <a:gd name="connsiteX2" fmla="*/ 4796475 w 4833852"/>
              <a:gd name="connsiteY2" fmla="*/ 1659142 h 3989321"/>
              <a:gd name="connsiteX3" fmla="*/ 3673070 w 4833852"/>
              <a:gd name="connsiteY3" fmla="*/ 1833315 h 3989321"/>
              <a:gd name="connsiteX4" fmla="*/ 3849189 w 4833852"/>
              <a:gd name="connsiteY4" fmla="*/ 3937070 h 3989321"/>
              <a:gd name="connsiteX5" fmla="*/ 0 w 4833852"/>
              <a:gd name="connsiteY5" fmla="*/ 3989321 h 3989321"/>
              <a:gd name="connsiteX6" fmla="*/ 0 w 4833852"/>
              <a:gd name="connsiteY6" fmla="*/ 0 h 3989321"/>
              <a:gd name="connsiteX0" fmla="*/ 0 w 4833852"/>
              <a:gd name="connsiteY0" fmla="*/ 0 h 3989321"/>
              <a:gd name="connsiteX1" fmla="*/ 4484914 w 4833852"/>
              <a:gd name="connsiteY1" fmla="*/ 130628 h 3989321"/>
              <a:gd name="connsiteX2" fmla="*/ 4796475 w 4833852"/>
              <a:gd name="connsiteY2" fmla="*/ 1659142 h 3989321"/>
              <a:gd name="connsiteX3" fmla="*/ 2070693 w 4833852"/>
              <a:gd name="connsiteY3" fmla="*/ 2155532 h 3989321"/>
              <a:gd name="connsiteX4" fmla="*/ 3849189 w 4833852"/>
              <a:gd name="connsiteY4" fmla="*/ 3937070 h 3989321"/>
              <a:gd name="connsiteX5" fmla="*/ 0 w 4833852"/>
              <a:gd name="connsiteY5" fmla="*/ 3989321 h 3989321"/>
              <a:gd name="connsiteX6" fmla="*/ 0 w 4833852"/>
              <a:gd name="connsiteY6" fmla="*/ 0 h 3989321"/>
              <a:gd name="connsiteX0" fmla="*/ 0 w 4833852"/>
              <a:gd name="connsiteY0" fmla="*/ 0 h 3989321"/>
              <a:gd name="connsiteX1" fmla="*/ 4484914 w 4833852"/>
              <a:gd name="connsiteY1" fmla="*/ 130628 h 3989321"/>
              <a:gd name="connsiteX2" fmla="*/ 4796475 w 4833852"/>
              <a:gd name="connsiteY2" fmla="*/ 1659142 h 3989321"/>
              <a:gd name="connsiteX3" fmla="*/ 2070693 w 4833852"/>
              <a:gd name="connsiteY3" fmla="*/ 2155532 h 3989321"/>
              <a:gd name="connsiteX4" fmla="*/ 2133601 w 4833852"/>
              <a:gd name="connsiteY4" fmla="*/ 3963196 h 3989321"/>
              <a:gd name="connsiteX5" fmla="*/ 0 w 4833852"/>
              <a:gd name="connsiteY5" fmla="*/ 3989321 h 3989321"/>
              <a:gd name="connsiteX6" fmla="*/ 0 w 4833852"/>
              <a:gd name="connsiteY6" fmla="*/ 0 h 398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3852" h="3989321">
                <a:moveTo>
                  <a:pt x="0" y="0"/>
                </a:moveTo>
                <a:lnTo>
                  <a:pt x="4484914" y="130628"/>
                </a:lnTo>
                <a:cubicBezTo>
                  <a:pt x="5179824" y="299746"/>
                  <a:pt x="4584891" y="1310047"/>
                  <a:pt x="4796475" y="1659142"/>
                </a:cubicBezTo>
                <a:cubicBezTo>
                  <a:pt x="4598756" y="1964694"/>
                  <a:pt x="2129877" y="1652506"/>
                  <a:pt x="2070693" y="2155532"/>
                </a:cubicBezTo>
                <a:cubicBezTo>
                  <a:pt x="2117788" y="3823435"/>
                  <a:pt x="2103923" y="3131316"/>
                  <a:pt x="2133601" y="3963196"/>
                </a:cubicBezTo>
                <a:lnTo>
                  <a:pt x="0" y="3989321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Для выбора проекта отделки столовой главными критериями являются: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высокий класс износостойкости 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PEI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свойство сопротивлению скольжению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 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простота ухода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 (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полутона: серый, коричневый, синий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)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гармония современного интерьера (отделочных материалов) с закупаемым или  существующим наполнением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Для отделки столовой выбрана коллекция МУЗА:</a:t>
            </a:r>
          </a:p>
          <a:p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Пол                                             Стена</a:t>
            </a:r>
          </a:p>
          <a:p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en-US" sz="1400" dirty="0">
              <a:solidFill>
                <a:srgbClr val="193F61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35" y="3517907"/>
            <a:ext cx="1200318" cy="1524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481" y="3570016"/>
            <a:ext cx="1219370" cy="1095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898" y="4888011"/>
            <a:ext cx="1190791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 наполнения столовой</a:t>
            </a:r>
            <a:endParaRPr lang="ru-RU" sz="2400" dirty="0">
              <a:latin typeface="+mj-l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37377" y="363590"/>
            <a:ext cx="4047538" cy="399069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AutoNum type="arabicPeriod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1. Проект устройства столовой необходимо приспособить к геометрии помещения с учетом норм пожарной безопасности, СНиП 2.09.04-87 и удобства персонала.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2. Столовые комплектуются: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Стол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Стул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Шкаф хранения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Шкаф тех персонала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Кухонный модуль под раковину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Кухонный модуль под микроволновую печь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Холодильник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Микроволновая печь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Сатуратор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+mj-lt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104936" y="3753395"/>
            <a:ext cx="4439425" cy="177901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AutoNum type="arabicPeriod"/>
            </a:pPr>
            <a:endParaRPr lang="ru-RU" sz="1600" dirty="0">
              <a:solidFill>
                <a:srgbClr val="193F61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723" y="955770"/>
            <a:ext cx="4753638" cy="5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1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Спецификация применяемых номенклатур к наполнению </a:t>
            </a:r>
            <a:r>
              <a:rPr lang="ru-RU" sz="2400" dirty="0" smtClean="0">
                <a:solidFill>
                  <a:srgbClr val="193F61"/>
                </a:solidFill>
                <a:latin typeface="+mj-lt"/>
              </a:rPr>
              <a:t>столовой</a:t>
            </a:r>
            <a:endParaRPr lang="ru-RU" sz="2400" dirty="0"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9958" y="917056"/>
            <a:ext cx="9298808" cy="737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1. Стол обеденный.</a:t>
            </a:r>
          </a:p>
          <a:p>
            <a:r>
              <a:rPr lang="ru-RU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2"/>
              </a:rPr>
              <a:t>https://www.komus.ru/katalog/mebel/mebel-dlya-barov-i-kafe/stoly-obedennye/stol-obedennyj-dekor-3-dub-maduro-serebristyj-1200x800x728-mm-/p/1354280/?</a:t>
            </a:r>
            <a:r>
              <a:rPr lang="en-US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2"/>
              </a:rPr>
              <a:t>from=block-123-0_1&amp;qid=2249333370-0-1</a:t>
            </a:r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2. Стул.</a:t>
            </a:r>
          </a:p>
          <a:p>
            <a:r>
              <a:rPr lang="ru-RU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3"/>
              </a:rPr>
              <a:t>https://www.komus.ru/search?text=%D0%A1%D1%82%D1%83%D0%BB+%D0%BE%D1%84%D0%B8%D1%81%D0%BD%D1%8B%D0%B9+%D0%98%D0%B7%D0%BE+%D0%9B%D0%B0%D0%B9%D1%82+%</a:t>
            </a:r>
            <a:r>
              <a:rPr lang="en-US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3"/>
              </a:rPr>
              <a:t>D0%A173&amp;qid=7271896679</a:t>
            </a:r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3. Холодильная камера.</a:t>
            </a: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4"/>
              </a:rPr>
              <a:t>https://www.citilink.ru/product/holodilnaya-vitrina-biryusa-b-461rn-belyi-1768847</a:t>
            </a:r>
            <a:r>
              <a:rPr lang="en-US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4"/>
              </a:rPr>
              <a:t>/</a:t>
            </a:r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4. Шкаф для сумок персонала</a:t>
            </a:r>
          </a:p>
          <a:p>
            <a:r>
              <a:rPr lang="ru-RU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100" u="sng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https://www.komus.ru/katalog/mebel/metallicheskaya-mebel/meditsinskaya-mebel/meditsinskie-metallicheskie-shkafy-stojki/shkafy-dlya-odezhdy-meditsinskie/shkaf-dlya-sumok-meditsinskij-shrm-312-seryj-900kh500kh1860-mm-/p/1857984/?tabId=specifications&amp;from=block-123-0_10&amp;qid=0400605177-0-10</a:t>
            </a:r>
            <a:endParaRPr lang="ru-RU" sz="1100" u="sng" dirty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5. Микроволновка</a:t>
            </a:r>
          </a:p>
          <a:p>
            <a:r>
              <a:rPr lang="ru-RU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5"/>
              </a:rPr>
              <a:t>https://www.komus.ru/katalog/tekhnika/bytovaya-tekhnika/bytovaya-tekhnika-dlya-kukhni/mikrovolnovye-pechi/mikrovolnovaya-pech-horizont-20mw700-1378aaw-belaya-/p/833868/?</a:t>
            </a:r>
            <a:r>
              <a:rPr lang="en-US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5"/>
              </a:rPr>
              <a:t>from=block-123-0_3&amp;qid=5031015296-0-3</a:t>
            </a:r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6. Чайник</a:t>
            </a:r>
          </a:p>
          <a:p>
            <a:r>
              <a:rPr lang="ru-RU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6"/>
              </a:rPr>
              <a:t>https://www.komus.ru/katalog/tekhnika/bytovaya-tekhnika/bytovaya-tekhnika-dlya-kukhni/elektrochajniki/chajnik-elektricheskij-volzhanka-ech-001-serebristyj/p/1673812/?</a:t>
            </a:r>
            <a:r>
              <a:rPr lang="en-US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6"/>
              </a:rPr>
              <a:t>from=block-123-0_1&amp;qid=9387806133-0-1</a:t>
            </a:r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7. Кухонный модуль под мойку 800ммх600мм со столешницей 1 шт.</a:t>
            </a:r>
          </a:p>
          <a:p>
            <a:r>
              <a:rPr lang="ru-RU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7"/>
              </a:rPr>
              <a:t>https://</a:t>
            </a:r>
            <a:r>
              <a:rPr lang="en-US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7"/>
              </a:rPr>
              <a:t>ozon.ru/t/byjpELD</a:t>
            </a:r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8. Кухонный модуль под </a:t>
            </a:r>
            <a:r>
              <a:rPr lang="ru-RU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микроволновку 800ммх600мм </a:t>
            </a:r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столешницей 2 </a:t>
            </a:r>
            <a:r>
              <a:rPr lang="ru-RU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шт.</a:t>
            </a: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7"/>
              </a:rPr>
              <a:t>https://</a:t>
            </a:r>
            <a:r>
              <a:rPr lang="en-US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7"/>
              </a:rPr>
              <a:t>ozon.ru/t/byjpELD</a:t>
            </a:r>
            <a:endParaRPr lang="ru-RU" sz="1100" dirty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9. Мойка двойная 1шт.</a:t>
            </a:r>
          </a:p>
          <a:p>
            <a:r>
              <a:rPr lang="ru-RU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8"/>
              </a:rPr>
              <a:t>https://www.i-tech-rf.ru/catalog/santekhnicheskie_izdeliya/moyki_kukhonnye/19957</a:t>
            </a:r>
            <a:r>
              <a:rPr lang="en-US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8"/>
              </a:rPr>
              <a:t>/</a:t>
            </a:r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10. Смеситель.</a:t>
            </a:r>
          </a:p>
          <a:p>
            <a:r>
              <a:rPr lang="ru-RU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9"/>
              </a:rPr>
              <a:t>https://www.komus.ru/katalog/mebel/kukhonnaya-mebel/smesiteli/smesitel-dlya-kukhni-rossinka-rs45-23/p/1640091/?</a:t>
            </a:r>
            <a:r>
              <a:rPr lang="en-US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9"/>
              </a:rPr>
              <a:t>from=block-123-1_29&amp;qid=1932810314-1-29</a:t>
            </a:r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11. Кран для фильтрованной воды.</a:t>
            </a: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10"/>
              </a:rPr>
              <a:t>https://</a:t>
            </a:r>
            <a:r>
              <a:rPr lang="en-US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10"/>
              </a:rPr>
              <a:t>ozon.ru/t/Ep4D7jB</a:t>
            </a:r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1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1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1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1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1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1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1" y="2761322"/>
            <a:ext cx="568036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HeliosExt"/>
              </a:rPr>
              <a:t>Спасибо за внимание!</a:t>
            </a:r>
            <a:endParaRPr lang="en-US" sz="4000" dirty="0">
              <a:solidFill>
                <a:schemeClr val="bg1"/>
              </a:solidFill>
              <a:latin typeface="HeliosExt"/>
            </a:endParaRPr>
          </a:p>
        </p:txBody>
      </p:sp>
    </p:spTree>
    <p:extLst>
      <p:ext uri="{BB962C8B-B14F-4D97-AF65-F5344CB8AC3E}">
        <p14:creationId xmlns:p14="http://schemas.microsoft.com/office/powerpoint/2010/main" val="128892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Стандарты бытовых и санитарных помещений ГК Юнитайл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07044" y="1378023"/>
            <a:ext cx="8586873" cy="294142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193F61"/>
                </a:solidFill>
                <a:latin typeface="+mj-lt"/>
              </a:rPr>
              <a:t>Содержание:</a:t>
            </a:r>
          </a:p>
          <a:p>
            <a:endParaRPr lang="ru-RU" dirty="0">
              <a:solidFill>
                <a:srgbClr val="193F61"/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193F61"/>
                </a:solidFill>
                <a:latin typeface="+mj-lt"/>
              </a:rPr>
              <a:t>Стандарт отделки душевых и раздевалок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193F61"/>
                </a:solidFill>
                <a:latin typeface="+mj-lt"/>
              </a:rPr>
              <a:t>Наполнение душевых и раздевалок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193F61"/>
                </a:solidFill>
                <a:latin typeface="+mj-lt"/>
              </a:rPr>
              <a:t>Стандарт отделки санитарных узлов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193F61"/>
                </a:solidFill>
                <a:latin typeface="+mj-lt"/>
              </a:rPr>
              <a:t>Наполнение санитарных узлов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193F61"/>
                </a:solidFill>
                <a:latin typeface="+mj-lt"/>
              </a:rPr>
              <a:t>Стандарт отделки столовых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193F61"/>
                </a:solidFill>
                <a:latin typeface="+mj-lt"/>
              </a:rPr>
              <a:t>Наполнение столовых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rgbClr val="193F61"/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rgbClr val="193F6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343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 отделки душевых и раздевалок</a:t>
            </a:r>
            <a:endParaRPr lang="ru-RU" sz="2400" dirty="0">
              <a:latin typeface="+mj-l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08091" y="1491186"/>
            <a:ext cx="4292389" cy="4728183"/>
          </a:xfrm>
          <a:custGeom>
            <a:avLst/>
            <a:gdLst>
              <a:gd name="connsiteX0" fmla="*/ 0 w 4859383"/>
              <a:gd name="connsiteY0" fmla="*/ 0 h 3989321"/>
              <a:gd name="connsiteX1" fmla="*/ 4859383 w 4859383"/>
              <a:gd name="connsiteY1" fmla="*/ 0 h 3989321"/>
              <a:gd name="connsiteX2" fmla="*/ 4859383 w 4859383"/>
              <a:gd name="connsiteY2" fmla="*/ 3989321 h 3989321"/>
              <a:gd name="connsiteX3" fmla="*/ 0 w 4859383"/>
              <a:gd name="connsiteY3" fmla="*/ 3989321 h 3989321"/>
              <a:gd name="connsiteX4" fmla="*/ 0 w 4859383"/>
              <a:gd name="connsiteY4" fmla="*/ 0 h 3989321"/>
              <a:gd name="connsiteX0" fmla="*/ 0 w 4859386"/>
              <a:gd name="connsiteY0" fmla="*/ 0 h 3989321"/>
              <a:gd name="connsiteX1" fmla="*/ 4859383 w 4859386"/>
              <a:gd name="connsiteY1" fmla="*/ 0 h 3989321"/>
              <a:gd name="connsiteX2" fmla="*/ 3673070 w 4859386"/>
              <a:gd name="connsiteY2" fmla="*/ 1833315 h 3989321"/>
              <a:gd name="connsiteX3" fmla="*/ 4859383 w 4859386"/>
              <a:gd name="connsiteY3" fmla="*/ 3989321 h 3989321"/>
              <a:gd name="connsiteX4" fmla="*/ 0 w 4859386"/>
              <a:gd name="connsiteY4" fmla="*/ 3989321 h 3989321"/>
              <a:gd name="connsiteX5" fmla="*/ 0 w 4859386"/>
              <a:gd name="connsiteY5" fmla="*/ 0 h 3989321"/>
              <a:gd name="connsiteX0" fmla="*/ 0 w 4859386"/>
              <a:gd name="connsiteY0" fmla="*/ 0 h 3989321"/>
              <a:gd name="connsiteX1" fmla="*/ 4859383 w 4859386"/>
              <a:gd name="connsiteY1" fmla="*/ 0 h 3989321"/>
              <a:gd name="connsiteX2" fmla="*/ 3673070 w 4859386"/>
              <a:gd name="connsiteY2" fmla="*/ 1833315 h 3989321"/>
              <a:gd name="connsiteX3" fmla="*/ 4859383 w 4859386"/>
              <a:gd name="connsiteY3" fmla="*/ 3989321 h 3989321"/>
              <a:gd name="connsiteX4" fmla="*/ 0 w 4859386"/>
              <a:gd name="connsiteY4" fmla="*/ 3989321 h 3989321"/>
              <a:gd name="connsiteX5" fmla="*/ 0 w 4859386"/>
              <a:gd name="connsiteY5" fmla="*/ 0 h 3989321"/>
              <a:gd name="connsiteX0" fmla="*/ 0 w 4859386"/>
              <a:gd name="connsiteY0" fmla="*/ 0 h 3989321"/>
              <a:gd name="connsiteX1" fmla="*/ 4859383 w 4859386"/>
              <a:gd name="connsiteY1" fmla="*/ 0 h 3989321"/>
              <a:gd name="connsiteX2" fmla="*/ 3673070 w 4859386"/>
              <a:gd name="connsiteY2" fmla="*/ 1833315 h 3989321"/>
              <a:gd name="connsiteX3" fmla="*/ 3762103 w 4859386"/>
              <a:gd name="connsiteY3" fmla="*/ 3937070 h 3989321"/>
              <a:gd name="connsiteX4" fmla="*/ 0 w 4859386"/>
              <a:gd name="connsiteY4" fmla="*/ 3989321 h 3989321"/>
              <a:gd name="connsiteX5" fmla="*/ 0 w 4859386"/>
              <a:gd name="connsiteY5" fmla="*/ 0 h 3989321"/>
              <a:gd name="connsiteX0" fmla="*/ 0 w 4859386"/>
              <a:gd name="connsiteY0" fmla="*/ 0 h 4032864"/>
              <a:gd name="connsiteX1" fmla="*/ 4859383 w 4859386"/>
              <a:gd name="connsiteY1" fmla="*/ 0 h 4032864"/>
              <a:gd name="connsiteX2" fmla="*/ 3673070 w 4859386"/>
              <a:gd name="connsiteY2" fmla="*/ 1833315 h 4032864"/>
              <a:gd name="connsiteX3" fmla="*/ 3814354 w 4859386"/>
              <a:gd name="connsiteY3" fmla="*/ 4032864 h 4032864"/>
              <a:gd name="connsiteX4" fmla="*/ 0 w 4859386"/>
              <a:gd name="connsiteY4" fmla="*/ 3989321 h 4032864"/>
              <a:gd name="connsiteX5" fmla="*/ 0 w 4859386"/>
              <a:gd name="connsiteY5" fmla="*/ 0 h 4032864"/>
              <a:gd name="connsiteX0" fmla="*/ 0 w 4859386"/>
              <a:gd name="connsiteY0" fmla="*/ 0 h 4032864"/>
              <a:gd name="connsiteX1" fmla="*/ 4859383 w 4859386"/>
              <a:gd name="connsiteY1" fmla="*/ 0 h 4032864"/>
              <a:gd name="connsiteX2" fmla="*/ 3673070 w 4859386"/>
              <a:gd name="connsiteY2" fmla="*/ 1833315 h 4032864"/>
              <a:gd name="connsiteX3" fmla="*/ 3814354 w 4859386"/>
              <a:gd name="connsiteY3" fmla="*/ 4032864 h 4032864"/>
              <a:gd name="connsiteX4" fmla="*/ 0 w 4859386"/>
              <a:gd name="connsiteY4" fmla="*/ 3989321 h 4032864"/>
              <a:gd name="connsiteX5" fmla="*/ 0 w 4859386"/>
              <a:gd name="connsiteY5" fmla="*/ 0 h 4032864"/>
              <a:gd name="connsiteX0" fmla="*/ 0 w 5197400"/>
              <a:gd name="connsiteY0" fmla="*/ 0 h 4032864"/>
              <a:gd name="connsiteX1" fmla="*/ 4859383 w 5197400"/>
              <a:gd name="connsiteY1" fmla="*/ 0 h 4032864"/>
              <a:gd name="connsiteX2" fmla="*/ 4796475 w 5197400"/>
              <a:gd name="connsiteY2" fmla="*/ 1659142 h 4032864"/>
              <a:gd name="connsiteX3" fmla="*/ 3673070 w 5197400"/>
              <a:gd name="connsiteY3" fmla="*/ 1833315 h 4032864"/>
              <a:gd name="connsiteX4" fmla="*/ 3814354 w 5197400"/>
              <a:gd name="connsiteY4" fmla="*/ 4032864 h 4032864"/>
              <a:gd name="connsiteX5" fmla="*/ 0 w 5197400"/>
              <a:gd name="connsiteY5" fmla="*/ 3989321 h 4032864"/>
              <a:gd name="connsiteX6" fmla="*/ 0 w 5197400"/>
              <a:gd name="connsiteY6" fmla="*/ 0 h 4032864"/>
              <a:gd name="connsiteX0" fmla="*/ 0 w 5114289"/>
              <a:gd name="connsiteY0" fmla="*/ 0 h 4032864"/>
              <a:gd name="connsiteX1" fmla="*/ 4859383 w 5114289"/>
              <a:gd name="connsiteY1" fmla="*/ 0 h 4032864"/>
              <a:gd name="connsiteX2" fmla="*/ 4796475 w 5114289"/>
              <a:gd name="connsiteY2" fmla="*/ 1659142 h 4032864"/>
              <a:gd name="connsiteX3" fmla="*/ 3673070 w 5114289"/>
              <a:gd name="connsiteY3" fmla="*/ 1833315 h 4032864"/>
              <a:gd name="connsiteX4" fmla="*/ 3814354 w 5114289"/>
              <a:gd name="connsiteY4" fmla="*/ 4032864 h 4032864"/>
              <a:gd name="connsiteX5" fmla="*/ 0 w 5114289"/>
              <a:gd name="connsiteY5" fmla="*/ 3989321 h 4032864"/>
              <a:gd name="connsiteX6" fmla="*/ 0 w 5114289"/>
              <a:gd name="connsiteY6" fmla="*/ 0 h 4032864"/>
              <a:gd name="connsiteX0" fmla="*/ 0 w 4833852"/>
              <a:gd name="connsiteY0" fmla="*/ 0 h 4032864"/>
              <a:gd name="connsiteX1" fmla="*/ 4484914 w 4833852"/>
              <a:gd name="connsiteY1" fmla="*/ 130628 h 4032864"/>
              <a:gd name="connsiteX2" fmla="*/ 4796475 w 4833852"/>
              <a:gd name="connsiteY2" fmla="*/ 1659142 h 4032864"/>
              <a:gd name="connsiteX3" fmla="*/ 3673070 w 4833852"/>
              <a:gd name="connsiteY3" fmla="*/ 1833315 h 4032864"/>
              <a:gd name="connsiteX4" fmla="*/ 3814354 w 4833852"/>
              <a:gd name="connsiteY4" fmla="*/ 4032864 h 4032864"/>
              <a:gd name="connsiteX5" fmla="*/ 0 w 4833852"/>
              <a:gd name="connsiteY5" fmla="*/ 3989321 h 4032864"/>
              <a:gd name="connsiteX6" fmla="*/ 0 w 4833852"/>
              <a:gd name="connsiteY6" fmla="*/ 0 h 4032864"/>
              <a:gd name="connsiteX0" fmla="*/ 0 w 4833852"/>
              <a:gd name="connsiteY0" fmla="*/ 0 h 3989321"/>
              <a:gd name="connsiteX1" fmla="*/ 4484914 w 4833852"/>
              <a:gd name="connsiteY1" fmla="*/ 130628 h 3989321"/>
              <a:gd name="connsiteX2" fmla="*/ 4796475 w 4833852"/>
              <a:gd name="connsiteY2" fmla="*/ 1659142 h 3989321"/>
              <a:gd name="connsiteX3" fmla="*/ 3673070 w 4833852"/>
              <a:gd name="connsiteY3" fmla="*/ 1833315 h 3989321"/>
              <a:gd name="connsiteX4" fmla="*/ 3849189 w 4833852"/>
              <a:gd name="connsiteY4" fmla="*/ 3937070 h 3989321"/>
              <a:gd name="connsiteX5" fmla="*/ 0 w 4833852"/>
              <a:gd name="connsiteY5" fmla="*/ 3989321 h 3989321"/>
              <a:gd name="connsiteX6" fmla="*/ 0 w 4833852"/>
              <a:gd name="connsiteY6" fmla="*/ 0 h 3989321"/>
              <a:gd name="connsiteX0" fmla="*/ 0 w 4833852"/>
              <a:gd name="connsiteY0" fmla="*/ 0 h 3989321"/>
              <a:gd name="connsiteX1" fmla="*/ 4484914 w 4833852"/>
              <a:gd name="connsiteY1" fmla="*/ 130628 h 3989321"/>
              <a:gd name="connsiteX2" fmla="*/ 4796475 w 4833852"/>
              <a:gd name="connsiteY2" fmla="*/ 1659142 h 3989321"/>
              <a:gd name="connsiteX3" fmla="*/ 2070693 w 4833852"/>
              <a:gd name="connsiteY3" fmla="*/ 2155532 h 3989321"/>
              <a:gd name="connsiteX4" fmla="*/ 3849189 w 4833852"/>
              <a:gd name="connsiteY4" fmla="*/ 3937070 h 3989321"/>
              <a:gd name="connsiteX5" fmla="*/ 0 w 4833852"/>
              <a:gd name="connsiteY5" fmla="*/ 3989321 h 3989321"/>
              <a:gd name="connsiteX6" fmla="*/ 0 w 4833852"/>
              <a:gd name="connsiteY6" fmla="*/ 0 h 3989321"/>
              <a:gd name="connsiteX0" fmla="*/ 0 w 4833852"/>
              <a:gd name="connsiteY0" fmla="*/ 0 h 3989321"/>
              <a:gd name="connsiteX1" fmla="*/ 4484914 w 4833852"/>
              <a:gd name="connsiteY1" fmla="*/ 130628 h 3989321"/>
              <a:gd name="connsiteX2" fmla="*/ 4796475 w 4833852"/>
              <a:gd name="connsiteY2" fmla="*/ 1659142 h 3989321"/>
              <a:gd name="connsiteX3" fmla="*/ 2070693 w 4833852"/>
              <a:gd name="connsiteY3" fmla="*/ 2155532 h 3989321"/>
              <a:gd name="connsiteX4" fmla="*/ 2133601 w 4833852"/>
              <a:gd name="connsiteY4" fmla="*/ 3963196 h 3989321"/>
              <a:gd name="connsiteX5" fmla="*/ 0 w 4833852"/>
              <a:gd name="connsiteY5" fmla="*/ 3989321 h 3989321"/>
              <a:gd name="connsiteX6" fmla="*/ 0 w 4833852"/>
              <a:gd name="connsiteY6" fmla="*/ 0 h 398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3852" h="3989321">
                <a:moveTo>
                  <a:pt x="0" y="0"/>
                </a:moveTo>
                <a:lnTo>
                  <a:pt x="4484914" y="130628"/>
                </a:lnTo>
                <a:cubicBezTo>
                  <a:pt x="5179824" y="299746"/>
                  <a:pt x="4584891" y="1310047"/>
                  <a:pt x="4796475" y="1659142"/>
                </a:cubicBezTo>
                <a:cubicBezTo>
                  <a:pt x="4598756" y="1964694"/>
                  <a:pt x="2129877" y="1652506"/>
                  <a:pt x="2070693" y="2155532"/>
                </a:cubicBezTo>
                <a:cubicBezTo>
                  <a:pt x="2117788" y="3823435"/>
                  <a:pt x="2103923" y="3131316"/>
                  <a:pt x="2133601" y="3963196"/>
                </a:cubicBezTo>
                <a:lnTo>
                  <a:pt x="0" y="3989321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Для выбора проекта отделки раздевалок и душевых главными критериями являются: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высокий класс износостойкости 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PEI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свойство сопротивлению скольжению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 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простота ухода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 (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полутона: серый, коричневый, синий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)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гармония современного интерьера (отделочных материалов) с закупаемым или  существующим наполнением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Для отделки раздевалок и душевых выбрана плитка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: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ООО «Воронежская керамика»</a:t>
            </a:r>
          </a:p>
          <a:p>
            <a:endParaRPr lang="ru-RU" sz="1400" dirty="0" smtClean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Пол 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- </a:t>
            </a:r>
            <a:r>
              <a:rPr lang="ru-RU" sz="1400" dirty="0" err="1">
                <a:solidFill>
                  <a:srgbClr val="193F61"/>
                </a:solidFill>
                <a:latin typeface="+mj-lt"/>
              </a:rPr>
              <a:t>Альбус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 </a:t>
            </a:r>
            <a:r>
              <a:rPr lang="ru-RU" sz="1400" dirty="0" err="1">
                <a:solidFill>
                  <a:srgbClr val="193F61"/>
                </a:solidFill>
                <a:latin typeface="+mj-lt"/>
              </a:rPr>
              <a:t>св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-сер КГ 01 400х400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Стена 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- Леона </a:t>
            </a:r>
            <a:r>
              <a:rPr lang="ru-RU" sz="1400" dirty="0" err="1">
                <a:solidFill>
                  <a:srgbClr val="193F61"/>
                </a:solidFill>
                <a:latin typeface="+mj-lt"/>
              </a:rPr>
              <a:t>св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 верх 01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250х400</a:t>
            </a:r>
            <a:endParaRPr lang="en-US" sz="1400" dirty="0" smtClean="0">
              <a:solidFill>
                <a:srgbClr val="193F61"/>
              </a:solidFill>
              <a:latin typeface="+mj-lt"/>
            </a:endParaRPr>
          </a:p>
          <a:p>
            <a:endParaRPr lang="en-US" sz="1400" dirty="0">
              <a:solidFill>
                <a:srgbClr val="193F61"/>
              </a:solidFill>
              <a:latin typeface="+mj-lt"/>
            </a:endParaRPr>
          </a:p>
          <a:p>
            <a:endParaRPr lang="en-US" sz="1400" dirty="0" smtClean="0">
              <a:solidFill>
                <a:srgbClr val="193F61"/>
              </a:solidFill>
              <a:latin typeface="+mj-lt"/>
            </a:endParaRPr>
          </a:p>
          <a:p>
            <a:endParaRPr lang="en-US" sz="1400" dirty="0">
              <a:solidFill>
                <a:srgbClr val="193F61"/>
              </a:solidFill>
              <a:latin typeface="+mj-lt"/>
            </a:endParaRPr>
          </a:p>
          <a:p>
            <a:endParaRPr lang="en-US" sz="1400" dirty="0" smtClean="0">
              <a:solidFill>
                <a:srgbClr val="193F61"/>
              </a:solidFill>
              <a:latin typeface="+mj-lt"/>
            </a:endParaRPr>
          </a:p>
          <a:p>
            <a:endParaRPr lang="en-US" sz="1400" dirty="0">
              <a:solidFill>
                <a:srgbClr val="193F61"/>
              </a:solidFill>
              <a:latin typeface="+mj-lt"/>
            </a:endParaRPr>
          </a:p>
          <a:p>
            <a:endParaRPr lang="en-US" sz="1400" dirty="0" smtClean="0">
              <a:solidFill>
                <a:srgbClr val="193F61"/>
              </a:solidFill>
              <a:latin typeface="+mj-lt"/>
            </a:endParaRPr>
          </a:p>
          <a:p>
            <a:endParaRPr lang="ru-RU" sz="1400" dirty="0" smtClean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ООО «Шахтинская керамика»</a:t>
            </a:r>
          </a:p>
          <a:p>
            <a:endParaRPr lang="ru-RU" sz="1400" dirty="0" smtClean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Пол - </a:t>
            </a:r>
            <a:r>
              <a:rPr lang="ru-RU" sz="1400" dirty="0" err="1">
                <a:solidFill>
                  <a:srgbClr val="193F61"/>
                </a:solidFill>
                <a:latin typeface="+mj-lt"/>
              </a:rPr>
              <a:t>Арнем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 сер PG 01 395х395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(или 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Аналог Гермес 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сер КГ 01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400х400)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Стена 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- 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Scarlett white wall 01 250х600</a:t>
            </a:r>
          </a:p>
          <a:p>
            <a:endParaRPr lang="ru-RU" sz="1400" dirty="0" smtClean="0">
              <a:solidFill>
                <a:srgbClr val="193F61"/>
              </a:solidFill>
              <a:latin typeface="+mj-lt"/>
            </a:endParaRPr>
          </a:p>
          <a:p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en-US" sz="1400" dirty="0">
              <a:solidFill>
                <a:srgbClr val="193F61"/>
              </a:solidFill>
              <a:latin typeface="+mj-lt"/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4663562" y="4776068"/>
            <a:ext cx="4959531" cy="7625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200" dirty="0">
                <a:solidFill>
                  <a:srgbClr val="193F61"/>
                </a:solidFill>
                <a:latin typeface="+mj-lt"/>
              </a:rPr>
              <a:t>Перед формированием ТЗ на проведение ремонта обязательно изготовление </a:t>
            </a:r>
            <a:r>
              <a:rPr lang="en-US" sz="1200" dirty="0">
                <a:solidFill>
                  <a:srgbClr val="193F61"/>
                </a:solidFill>
                <a:latin typeface="+mj-lt"/>
              </a:rPr>
              <a:t>3D </a:t>
            </a:r>
            <a:r>
              <a:rPr lang="ru-RU" sz="1200" dirty="0">
                <a:solidFill>
                  <a:srgbClr val="193F61"/>
                </a:solidFill>
                <a:latin typeface="+mj-lt"/>
              </a:rPr>
              <a:t>проекта помещения (включающий в себя схему укладки плитки</a:t>
            </a:r>
            <a:r>
              <a:rPr lang="en-US" sz="1200" dirty="0">
                <a:solidFill>
                  <a:srgbClr val="193F61"/>
                </a:solidFill>
                <a:latin typeface="+mj-lt"/>
              </a:rPr>
              <a:t> </a:t>
            </a:r>
            <a:r>
              <a:rPr lang="ru-RU" sz="1200" dirty="0">
                <a:solidFill>
                  <a:srgbClr val="193F61"/>
                </a:solidFill>
                <a:latin typeface="+mj-lt"/>
              </a:rPr>
              <a:t>и наполнение), которым будет руководствоваться  исполнитель при проведении ремонтных работ.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3FF5D9-D7A8-4394-94F5-89041E64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740" y="984701"/>
            <a:ext cx="3901177" cy="36017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722" y="3345103"/>
            <a:ext cx="938880" cy="17814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7" y="4006467"/>
            <a:ext cx="1026993" cy="108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352" y="5340033"/>
            <a:ext cx="1129493" cy="11095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1869" y="5748438"/>
            <a:ext cx="2424237" cy="9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 наполнения душевой</a:t>
            </a:r>
            <a:endParaRPr lang="ru-RU" sz="2400" dirty="0">
              <a:latin typeface="+mj-lt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07044" y="934458"/>
            <a:ext cx="4770350" cy="227586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1.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Душевая 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перегородка с литым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поликарбонатом -  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цвет белый.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2.    Душевая система – с верхним душем.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3.    Полка под принадлежности - в каждой кабине.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4.    Слив воды -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трапом под каждую душевую систему к стене (при 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проектировании уровня пола таким образом получается «сухая» середина комнаты, т.е. повышается безопасность).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5.   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Крючки 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для полотенец – количество должно соответствовать количеству душевых секций, расположение внутри на входе в помещение.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6.    Входные двери – глухие пластиковые белого цвета.</a:t>
            </a:r>
          </a:p>
          <a:p>
            <a:endParaRPr lang="ru-RU" sz="1400" dirty="0">
              <a:solidFill>
                <a:srgbClr val="193F61"/>
              </a:solidFill>
              <a:latin typeface="+mj-lt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5135650" y="3861191"/>
            <a:ext cx="4770350" cy="290437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7.     Потолок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в душевой 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–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пластиковый реечный.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8. Потолок в раздевалке - армстронг.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8.     Освещение - должно устанавливаться над душевой секцией, в душевой необходимо использовать уютный теплый свет 4000К (он помогает расслабиться).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10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.   Вентиляция - должна обеспечивать вытяжку воздуха не менее 25 куб. воздуха в час.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3176792"/>
            <a:ext cx="3561487" cy="28709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308" y="833967"/>
            <a:ext cx="3806432" cy="29391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612" y="1989011"/>
            <a:ext cx="387990" cy="3581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80" y="1880472"/>
            <a:ext cx="405289" cy="3615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2533" y="2744837"/>
            <a:ext cx="428960" cy="3976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7670" y="4348590"/>
            <a:ext cx="429922" cy="3786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0490" y="4004852"/>
            <a:ext cx="398423" cy="3437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4057" y="3404833"/>
            <a:ext cx="403494" cy="36823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6642" y="3532655"/>
            <a:ext cx="426681" cy="3878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7683" y="5549473"/>
            <a:ext cx="398423" cy="3740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17013" y="1447579"/>
            <a:ext cx="387990" cy="35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 наполнения душевой</a:t>
            </a:r>
            <a:endParaRPr lang="ru-RU" sz="2400" dirty="0"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88126" y="3053483"/>
            <a:ext cx="2039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C</a:t>
            </a:r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меситель с верхним душем - хром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43" y="996992"/>
            <a:ext cx="1006619" cy="1319487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888126" y="1171690"/>
            <a:ext cx="2349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Душевая перегородка с литым </a:t>
            </a:r>
            <a:r>
              <a:rPr lang="ru-RU" sz="1200" b="1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поликарбонатом – </a:t>
            </a:r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цвет белый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65" y="4190341"/>
            <a:ext cx="1376915" cy="87888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888126" y="4334538"/>
            <a:ext cx="2039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Полка </a:t>
            </a:r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под </a:t>
            </a:r>
            <a:r>
              <a:rPr lang="ru-RU" sz="1200" b="1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принадлежности - хром</a:t>
            </a:r>
            <a:endParaRPr lang="ru-RU" sz="12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18461" y="5478923"/>
            <a:ext cx="2039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Вешалка настенная 3 крючка, на планке, для ванной </a:t>
            </a:r>
            <a:r>
              <a:rPr lang="ru-RU" sz="1200" b="1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комнаты - </a:t>
            </a:r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хром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072881" y="996992"/>
            <a:ext cx="585870" cy="1515376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024207" y="1068568"/>
            <a:ext cx="23490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Глухая ПВХ дверь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757" y="2788181"/>
            <a:ext cx="1575042" cy="1173406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7063766" y="2788181"/>
            <a:ext cx="23490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Армстронг </a:t>
            </a:r>
            <a:r>
              <a:rPr lang="ru-RU" sz="1200" b="1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- </a:t>
            </a:r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цвет Белый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0757" y="4652595"/>
            <a:ext cx="1572918" cy="1129577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7063766" y="4611537"/>
            <a:ext cx="2349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Реечный </a:t>
            </a:r>
            <a:r>
              <a:rPr lang="ru-RU" sz="1200" b="1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пластиковый </a:t>
            </a:r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потолок – цвет Белый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08634" y="2433091"/>
            <a:ext cx="1276942" cy="1806159"/>
            <a:chOff x="418095" y="2433091"/>
            <a:chExt cx="1276942" cy="180615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8095" y="3134196"/>
              <a:ext cx="1152686" cy="1105054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4299" y="2433091"/>
              <a:ext cx="990738" cy="1200318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890" y="5144184"/>
            <a:ext cx="1253217" cy="99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193F61"/>
                </a:solidFill>
                <a:latin typeface="+mj-lt"/>
              </a:rPr>
              <a:t>Спецификация применяемых номенклатур к наполнению </a:t>
            </a:r>
            <a:r>
              <a:rPr lang="ru-RU" sz="2400" dirty="0">
                <a:solidFill>
                  <a:srgbClr val="193F61"/>
                </a:solidFill>
                <a:latin typeface="+mj-lt"/>
              </a:rPr>
              <a:t>душевой</a:t>
            </a:r>
            <a:endParaRPr lang="ru-RU" sz="2400" dirty="0"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9959" y="1143478"/>
            <a:ext cx="90201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1. Душевая </a:t>
            </a:r>
            <a:r>
              <a:rPr lang="ru-RU" sz="1600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перегородка с литым 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поликарбонатом, цвет белый, размеры высота : 2000мм</a:t>
            </a:r>
            <a:r>
              <a:rPr lang="ru-RU" sz="1600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, ширина: 800 мм. Каркас из анодированного алюминиевого профиля на регулируемой 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опоре. 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Ссылка: </a:t>
            </a:r>
            <a:r>
              <a:rPr lang="en-US" sz="1600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  <a:hlinkClick r:id="rId2"/>
              </a:rPr>
              <a:t>https://peregorodki-spb.ru/santekhnicheskie-peregorodki/dushevaya-peregorodka-s-litym-polikarbonatom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  <a:hlinkClick r:id="rId2"/>
              </a:rPr>
              <a:t>/</a:t>
            </a:r>
            <a:endParaRPr lang="ru-RU" sz="1600" dirty="0" smtClean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2. 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меситель с верхним душем 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без </a:t>
            </a:r>
            <a:r>
              <a:rPr lang="ru-RU" sz="1600" dirty="0" err="1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излива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, цвет хром, управление вентильное.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3"/>
              </a:rPr>
              <a:t>ozon.ru/t/3WQoPKA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 Полка под 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принадлежности, цвет хром с крючком.</a:t>
            </a:r>
            <a:endParaRPr lang="ru-RU" sz="1600" dirty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4"/>
              </a:rPr>
              <a:t>ozon.ru/t/wgBoLz8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 Вешалка настенная 3 крючка, на планке, для ванной комнаты, 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цвет хром. 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5"/>
              </a:rPr>
              <a:t>https://poryadok.ru/catalog/veshalki_nastennye_kryuchki/571890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5"/>
              </a:rPr>
              <a:t>/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5. Глухая дверь ПВХ, 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цвет белый, 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размеры 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950*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2050, ширина профиля 60 мм, ручка 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нажимная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6. Трап для слива воды.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6"/>
              </a:rPr>
              <a:t>https://market.yandex.ru/product--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6"/>
              </a:rPr>
              <a:t>trap-dlia-dusha-sanaks-iz-nerzhaveiushchei-stali-pod-plitku-s-gidrozatvorom/1875270940?sponsored=1&amp;sku=102050390532&amp;do-waremd5=cWsfPHrRxiCLTmpsDgR9Lg&amp;uniqueId=1226171</a:t>
            </a:r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 наполнения раздевалки</a:t>
            </a:r>
            <a:endParaRPr lang="ru-RU" sz="2400" dirty="0">
              <a:latin typeface="+mj-l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07045" y="659681"/>
            <a:ext cx="4047538" cy="232647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AutoNum type="arabicPeriod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1. Проект устройства раздевалки необходимо приспособить к геометрии помещения с учетом норм пожарной безопасности, СНиП 2.09.04-87 и удобства персонала.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2. Раздевалки комплектуются секционными металлические шкафами типа ПРАКТИК 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LS-21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3. По индивидуальным требованиям заказчика и персонала при формировании ТЗ на ремонт допускается комплектация дополнительными опциями – скамья гардеробная, дополнительная полка под обувь, скамья подставка. </a:t>
            </a:r>
            <a:endParaRPr lang="ru-RU" sz="1400" dirty="0">
              <a:latin typeface="+mj-lt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104936" y="3753395"/>
            <a:ext cx="4439425" cy="177901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AutoNum type="arabicPeriod"/>
            </a:pPr>
            <a:endParaRPr lang="ru-RU" sz="1600" dirty="0">
              <a:solidFill>
                <a:srgbClr val="193F61"/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43" y="3149036"/>
            <a:ext cx="3437939" cy="3414064"/>
          </a:xfrm>
          <a:prstGeom prst="rect">
            <a:avLst/>
          </a:prstGeom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4554583" y="4033056"/>
            <a:ext cx="4961938" cy="232647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AutoNum type="arabicPeriod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4. Окна должны быть тонированы пленкой.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5. В помещении раздевалки необходимо устанавливать на каждый ряд или блок шкафов зеркало влагостойкое с полированной кромкой без рамы.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6. В месте установки зеркала размещается фен с держателем.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7. Входные двери – глухие пластиковые белого цвета.</a:t>
            </a:r>
          </a:p>
          <a:p>
            <a:r>
              <a:rPr lang="ru-RU" sz="1400" dirty="0">
                <a:latin typeface="+mj-lt"/>
              </a:rPr>
              <a:t>8. Потолок </a:t>
            </a:r>
            <a:r>
              <a:rPr lang="ru-RU" sz="1400" dirty="0" smtClean="0">
                <a:latin typeface="+mj-lt"/>
              </a:rPr>
              <a:t>в раздевалке</a:t>
            </a:r>
            <a:r>
              <a:rPr lang="en-US" sz="1400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– </a:t>
            </a:r>
            <a:r>
              <a:rPr lang="ru-RU" sz="1400" dirty="0" smtClean="0">
                <a:latin typeface="+mj-lt"/>
              </a:rPr>
              <a:t>армстронг.</a:t>
            </a:r>
            <a:endParaRPr lang="ru-RU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9. Освещение - должно устанавливаться над каждой функциональной ячейкой помещения, в раздевалке необходимо использовать холодный свет 6000К (он помогает взбодриться).</a:t>
            </a:r>
          </a:p>
          <a:p>
            <a:endParaRPr lang="ru-RU" sz="1400" dirty="0">
              <a:latin typeface="+mj-lt"/>
            </a:endParaRPr>
          </a:p>
          <a:p>
            <a:endParaRPr lang="ru-RU" sz="1400" dirty="0">
              <a:latin typeface="+mj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EDDD37-829A-4D37-9EFD-4A4380E60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790" y="950869"/>
            <a:ext cx="1350295" cy="292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2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 наполнения раздевалки</a:t>
            </a:r>
            <a:endParaRPr lang="ru-RU" sz="2400" dirty="0"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44" y="1103593"/>
            <a:ext cx="1041556" cy="122403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919123" y="1484776"/>
            <a:ext cx="2039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Шкаф тип ПРАКТИК </a:t>
            </a:r>
            <a:r>
              <a:rPr lang="en-US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LS-21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3" y="2719172"/>
            <a:ext cx="1030841" cy="85134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919123" y="2867844"/>
            <a:ext cx="2295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Скамья для раздевалок </a:t>
            </a:r>
            <a:r>
              <a:rPr lang="en-US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W-2000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83" y="4032206"/>
            <a:ext cx="1030841" cy="108378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919123" y="4302502"/>
            <a:ext cx="229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Зеркало для раздевалок круглое 40х40</a:t>
            </a:r>
            <a:endParaRPr lang="en-US" sz="12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430" y="1132957"/>
            <a:ext cx="1015590" cy="125763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946476" y="1389240"/>
            <a:ext cx="2295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Фен настенный 1200</a:t>
            </a:r>
            <a:r>
              <a:rPr lang="en-US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W</a:t>
            </a:r>
            <a:endParaRPr lang="ru-RU" sz="12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404704" y="2801678"/>
            <a:ext cx="585870" cy="15153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592085" y="2885451"/>
            <a:ext cx="23490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Глухая ПВХ дверь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4704" y="5115991"/>
            <a:ext cx="1575042" cy="117340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198339" y="4981003"/>
            <a:ext cx="23490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Армстронг </a:t>
            </a:r>
            <a:r>
              <a:rPr lang="ru-RU" sz="1200" b="1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- </a:t>
            </a:r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цвет Белый</a:t>
            </a:r>
          </a:p>
        </p:txBody>
      </p:sp>
    </p:spTree>
    <p:extLst>
      <p:ext uri="{BB962C8B-B14F-4D97-AF65-F5344CB8AC3E}">
        <p14:creationId xmlns:p14="http://schemas.microsoft.com/office/powerpoint/2010/main" val="2473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Спецификация применяемых номенклатур к наполнению </a:t>
            </a:r>
            <a:r>
              <a:rPr lang="ru-RU" sz="2400" dirty="0" smtClean="0">
                <a:solidFill>
                  <a:srgbClr val="193F61"/>
                </a:solidFill>
                <a:latin typeface="+mj-lt"/>
              </a:rPr>
              <a:t>раздевалки</a:t>
            </a:r>
            <a:endParaRPr lang="ru-RU" sz="240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9959" y="1143478"/>
            <a:ext cx="902013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1. Глухая дверь ПВХ, 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цвет белый, 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размеры 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950*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2050, ширина профиля 60 мм, ручка 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нажимная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 Шкаф тип ПРАКТИК 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LS-21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 цвет 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RAL9016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2"/>
              </a:rPr>
              <a:t>https://practic.biz/products/shkafy-praktik-ls-21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2"/>
              </a:rPr>
              <a:t>/</a:t>
            </a:r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 Скамья для раздевалок 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W-2000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3"/>
              </a:rPr>
              <a:t>https://practic.biz/products/skamya-dlya-razdevalok-w-2000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3"/>
              </a:rPr>
              <a:t>/</a:t>
            </a:r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 Зеркало для раздевалок круглое 40х40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4"/>
              </a:rPr>
              <a:t>https://market.yandex.ru/product--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4"/>
              </a:rPr>
              <a:t>zerkalo-mixline-komfort-525521-40x40-sm/1779444015?sku=668243033&amp;do-waremd5=qA080JpWLoj1ndXWjbOIIg&amp;uniqueId=922587</a:t>
            </a:r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5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 Фен настенный 1200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W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5"/>
              </a:rPr>
              <a:t>3259404.ru/catalog/fen-nastennyy-hor-1200-w-belyy</a:t>
            </a:r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69287</TotalTime>
  <Words>1639</Words>
  <Application>Microsoft Office PowerPoint</Application>
  <PresentationFormat>Лист A4 (210x297 мм)</PresentationFormat>
  <Paragraphs>295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HeliosExt</vt:lpstr>
      <vt:lpstr>Montserrat</vt:lpstr>
      <vt:lpstr>Тема Office</vt:lpstr>
      <vt:lpstr>Презентация PowerPoint</vt:lpstr>
      <vt:lpstr>Стандарты бытовых и санитарных помещений ГК Юнитайл</vt:lpstr>
      <vt:lpstr>Стандарт отделки душевых и раздевалок</vt:lpstr>
      <vt:lpstr>Стандарт наполнения душевой</vt:lpstr>
      <vt:lpstr>Стандарт наполнения душевой</vt:lpstr>
      <vt:lpstr>Спецификация применяемых номенклатур к наполнению душевой</vt:lpstr>
      <vt:lpstr>Стандарт наполнения раздевалки</vt:lpstr>
      <vt:lpstr>Стандарт наполнения раздевалки</vt:lpstr>
      <vt:lpstr>Спецификация применяемых номенклатур к наполнению раздевалки</vt:lpstr>
      <vt:lpstr>Стандарт отделки санитарных узлов</vt:lpstr>
      <vt:lpstr>Стандарт наполнения производственных санитарных узлов</vt:lpstr>
      <vt:lpstr>Стандарт наполнения санитарных узлов ИТР</vt:lpstr>
      <vt:lpstr>Стандарт наполнения санитарных узлов</vt:lpstr>
      <vt:lpstr>Спецификация применяемых номенклатур к наполнению санитарных узлов</vt:lpstr>
      <vt:lpstr>Спецификация применяемых номенклатур к наполнению санитарных узлов</vt:lpstr>
      <vt:lpstr>Стандарт отделки столовой</vt:lpstr>
      <vt:lpstr>Стандарт наполнения столовой</vt:lpstr>
      <vt:lpstr>Спецификация применяемых номенклатур к наполнению столовой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MISA</dc:creator>
  <cp:lastModifiedBy>Дябенко Руслан Николаевич</cp:lastModifiedBy>
  <cp:revision>4002</cp:revision>
  <cp:lastPrinted>2023-11-08T10:28:58Z</cp:lastPrinted>
  <dcterms:created xsi:type="dcterms:W3CDTF">2013-02-14T09:30:05Z</dcterms:created>
  <dcterms:modified xsi:type="dcterms:W3CDTF">2024-03-11T07:50:15Z</dcterms:modified>
</cp:coreProperties>
</file>